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71" r:id="rId3"/>
    <p:sldId id="272" r:id="rId4"/>
    <p:sldId id="273" r:id="rId5"/>
    <p:sldId id="257" r:id="rId6"/>
    <p:sldId id="258" r:id="rId7"/>
    <p:sldId id="259" r:id="rId8"/>
    <p:sldId id="260" r:id="rId9"/>
    <p:sldId id="264" r:id="rId10"/>
    <p:sldId id="261" r:id="rId11"/>
    <p:sldId id="265" r:id="rId12"/>
    <p:sldId id="268" r:id="rId13"/>
    <p:sldId id="262" r:id="rId14"/>
    <p:sldId id="266" r:id="rId15"/>
    <p:sldId id="267" r:id="rId16"/>
    <p:sldId id="263" r:id="rId17"/>
    <p:sldId id="269" r:id="rId18"/>
  </p:sldIdLst>
  <p:sldSz cx="18288000" cy="10287000"/>
  <p:notesSz cx="6858000" cy="9144000"/>
  <p:embeddedFontLst>
    <p:embeddedFont>
      <p:font typeface="Andale Mono" panose="020B0509000000000004" pitchFamily="49" charset="0"/>
      <p:regular r:id="rId20"/>
    </p:embeddedFont>
    <p:embeddedFont>
      <p:font typeface="Consolas" panose="020B0609020204030204" pitchFamily="49" charset="0"/>
      <p:regular r:id="rId21"/>
      <p:bold r:id="rId22"/>
      <p:italic r:id="rId23"/>
      <p:boldItalic r:id="rId24"/>
    </p:embeddedFont>
    <p:embeddedFont>
      <p:font typeface="Inter" panose="02000503000000020004" pitchFamily="2" charset="0"/>
      <p:regular r:id="rId25"/>
      <p:bold r:id="rId26"/>
      <p:italic r:id="rId27"/>
      <p:boldItalic r:id="rId28"/>
    </p:embeddedFont>
    <p:embeddedFont>
      <p:font typeface="Inter Bold" panose="020B0802030000000004" pitchFamily="34" charset="0"/>
      <p:regular r:id="rId29"/>
      <p:bold r:id="rId30"/>
    </p:embeddedFont>
    <p:embeddedFont>
      <p:font typeface="Petrona" pitchFamily="2" charset="77"/>
      <p:regular r:id="rId31"/>
      <p:bold r:id="rId32"/>
      <p:italic r:id="rId33"/>
      <p:boldItalic r:id="rId34"/>
    </p:embeddedFont>
    <p:embeddedFont>
      <p:font typeface="Petrona Black" pitchFamily="2" charset="77"/>
      <p:bold r:id="rId35"/>
      <p:italic r:id="rId36"/>
      <p:boldItalic r:id="rId37"/>
    </p:embeddedFont>
    <p:embeddedFont>
      <p:font typeface="Petrona Medium" pitchFamily="2" charset="77"/>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0" autoAdjust="0"/>
    <p:restoredTop sz="75652" autoAdjust="0"/>
  </p:normalViewPr>
  <p:slideViewPr>
    <p:cSldViewPr>
      <p:cViewPr varScale="1">
        <p:scale>
          <a:sx n="91" d="100"/>
          <a:sy n="91" d="100"/>
        </p:scale>
        <p:origin x="1144" y="208"/>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ubernetes.io/blog/2019/01/15/container-storage-interface-g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t>This example demonstrates the fundamental backup and restore workflow for an application, including the handling of persistent data through volume snapshots, which is crucial for stateful applications.</a:t>
            </a:r>
          </a:p>
          <a:p>
            <a:endParaRPr lang="en-US" sz="3600" dirty="0"/>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58121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Velero</a:t>
            </a:r>
            <a:r>
              <a:rPr lang="en-IN" dirty="0"/>
              <a:t>: </a:t>
            </a:r>
            <a:r>
              <a:rPr lang="en-IN" dirty="0" err="1"/>
              <a:t>Velero</a:t>
            </a:r>
            <a:r>
              <a:rPr lang="en-IN" dirty="0"/>
              <a:t> is the main upstream component of OADP. It provides the backup API to the users and uses plug-ins to add extended capabilities to OADP. Click</a:t>
            </a:r>
          </a:p>
          <a:p>
            <a:endParaRPr lang="en-US" dirty="0"/>
          </a:p>
          <a:p>
            <a:pPr algn="l"/>
            <a:r>
              <a:rPr lang="en-IN" dirty="0"/>
              <a:t>Data Mover: This feature enables exporting snapshot content to object storage by using </a:t>
            </a:r>
            <a:r>
              <a:rPr lang="en-IN" dirty="0" err="1"/>
              <a:t>Kopia</a:t>
            </a:r>
            <a:r>
              <a:rPr lang="en-IN" dirty="0"/>
              <a:t> and the CSI plug-in. </a:t>
            </a:r>
            <a:r>
              <a:rPr lang="en-IN" b="0" i="0" u="none" strike="noStrike" dirty="0">
                <a:solidFill>
                  <a:srgbClr val="1A0DAB"/>
                </a:solidFill>
                <a:effectLst/>
                <a:highlight>
                  <a:srgbClr val="FFFFFF"/>
                </a:highlight>
                <a:latin typeface="Arial" panose="020B0604020202020204" pitchFamily="34" charset="0"/>
              </a:rPr>
              <a:t>Container Storage Interface</a:t>
            </a:r>
            <a:endParaRPr lang="en-IN" b="0" i="0" u="none" strike="noStrike" dirty="0">
              <a:solidFill>
                <a:srgbClr val="1A0DAB"/>
              </a:solidFill>
              <a:effectLst/>
              <a:highlight>
                <a:srgbClr val="FFFFFF"/>
              </a:highlight>
              <a:latin typeface="Arial" panose="020B0604020202020204" pitchFamily="34" charset="0"/>
              <a:hlinkClick r:id="rId3"/>
            </a:endParaRPr>
          </a:p>
          <a:p>
            <a:pPr algn="l" fontAlgn="ctr"/>
            <a:br>
              <a:rPr lang="en-IN" b="0" i="0" u="none" strike="noStrike" dirty="0">
                <a:solidFill>
                  <a:srgbClr val="1A0DAB"/>
                </a:solidFill>
                <a:effectLst/>
                <a:highlight>
                  <a:srgbClr val="FFFFFF"/>
                </a:highlight>
                <a:latin typeface="Arial" panose="020B0604020202020204" pitchFamily="34" charset="0"/>
                <a:hlinkClick r:id="rId3"/>
              </a:rPr>
            </a:br>
            <a:endParaRPr lang="en-IN" b="0" i="0" u="none" strike="noStrike" dirty="0">
              <a:solidFill>
                <a:srgbClr val="1A0DAB"/>
              </a:solidFill>
              <a:effectLst/>
              <a:highlight>
                <a:srgbClr val="FFFFFF"/>
              </a:highlight>
              <a:latin typeface="Arial" panose="020B0604020202020204" pitchFamily="34"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t>Kopia</a:t>
            </a:r>
            <a:r>
              <a:rPr lang="en-IN" dirty="0"/>
              <a:t>: Open source backup tool that </a:t>
            </a:r>
            <a:r>
              <a:rPr lang="en-IN" dirty="0" err="1"/>
              <a:t>Velero</a:t>
            </a:r>
            <a:r>
              <a:rPr lang="en-IN" dirty="0"/>
              <a:t> and Data Mover use to back up persistent volumes.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646964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SVM (</a:t>
            </a:r>
            <a:r>
              <a:rPr lang="en-IN" b="0" i="0" dirty="0">
                <a:solidFill>
                  <a:srgbClr val="001D35"/>
                </a:solidFill>
                <a:effectLst/>
                <a:highlight>
                  <a:srgbClr val="FFFFFF"/>
                </a:highlight>
                <a:latin typeface="Google Sans"/>
              </a:rPr>
              <a:t>Storage Virtual Machine)</a:t>
            </a:r>
            <a:endParaRPr lang="en-US" dirty="0"/>
          </a:p>
        </p:txBody>
      </p:sp>
      <p:sp>
        <p:nvSpPr>
          <p:cNvPr id="4" name="Slide Number Placeholder 3"/>
          <p:cNvSpPr>
            <a:spLocks noGrp="1"/>
          </p:cNvSpPr>
          <p:nvPr>
            <p:ph type="sldNum" sz="quarter" idx="5"/>
          </p:nvPr>
        </p:nvSpPr>
        <p:spPr/>
        <p:txBody>
          <a:bodyPr/>
          <a:lstStyle/>
          <a:p>
            <a:fld id="{86033E66-9A3E-9048-80D6-77E54A5FC8A9}" type="slidenum">
              <a:rPr lang="en-US" smtClean="0"/>
              <a:t>4</a:t>
            </a:fld>
            <a:endParaRPr lang="en-US"/>
          </a:p>
        </p:txBody>
      </p:sp>
    </p:spTree>
    <p:extLst>
      <p:ext uri="{BB962C8B-B14F-4D97-AF65-F5344CB8AC3E}">
        <p14:creationId xmlns:p14="http://schemas.microsoft.com/office/powerpoint/2010/main" val="1936817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455666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sp>
      </p:grpSp>
      <p:sp>
        <p:nvSpPr>
          <p:cNvPr id="8" name="TextBox 8"/>
          <p:cNvSpPr txBox="1"/>
          <p:nvPr/>
        </p:nvSpPr>
        <p:spPr>
          <a:xfrm>
            <a:off x="7850237" y="3102769"/>
            <a:ext cx="9445526" cy="2480370"/>
          </a:xfrm>
          <a:prstGeom prst="rect">
            <a:avLst/>
          </a:prstGeom>
        </p:spPr>
        <p:txBody>
          <a:bodyPr lIns="0" tIns="0" rIns="0" bIns="0" rtlCol="0" anchor="t">
            <a:spAutoFit/>
          </a:bodyPr>
          <a:lstStyle/>
          <a:p>
            <a:pPr algn="ctr">
              <a:lnSpc>
                <a:spcPts val="6374"/>
              </a:lnSpc>
            </a:pPr>
            <a:r>
              <a:rPr lang="en-US" sz="5125">
                <a:solidFill>
                  <a:srgbClr val="FF8AAF"/>
                </a:solidFill>
                <a:latin typeface="Petrona Medium"/>
                <a:ea typeface="Petrona Medium"/>
                <a:cs typeface="Petrona Medium"/>
                <a:sym typeface="Petrona"/>
              </a:rPr>
              <a:t>Understanding OADP in OpenShift: Core Components and Practical Examples</a:t>
            </a:r>
          </a:p>
        </p:txBody>
      </p:sp>
      <p:sp>
        <p:nvSpPr>
          <p:cNvPr id="9" name="TextBox 9"/>
          <p:cNvSpPr txBox="1"/>
          <p:nvPr/>
        </p:nvSpPr>
        <p:spPr>
          <a:xfrm>
            <a:off x="7850237" y="5869484"/>
            <a:ext cx="9445526" cy="1276499"/>
          </a:xfrm>
          <a:prstGeom prst="rect">
            <a:avLst/>
          </a:prstGeom>
        </p:spPr>
        <p:txBody>
          <a:bodyPr lIns="0" tIns="0" rIns="0" bIns="0" rtlCol="0" anchor="t">
            <a:spAutoFit/>
          </a:bodyPr>
          <a:lstStyle/>
          <a:p>
            <a:pPr algn="ctr">
              <a:lnSpc>
                <a:spcPts val="3125"/>
              </a:lnSpc>
            </a:pPr>
            <a:r>
              <a:rPr lang="en-US" sz="1937" dirty="0">
                <a:solidFill>
                  <a:srgbClr val="E0D6DE"/>
                </a:solidFill>
                <a:latin typeface="Inter"/>
                <a:ea typeface="Inter"/>
                <a:cs typeface="Inter"/>
                <a:sym typeface="Inter"/>
              </a:rPr>
              <a:t>This presentation delves into the OpenShift API for Data Protection (OADP), exploring its core components, installation, configuration, and practical applications for ensuring robust disaster recovery for your OpenShift workloads.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927" y="-13841"/>
            <a:ext cx="18288000" cy="10287000"/>
            <a:chOff x="9236" y="-18455"/>
            <a:chExt cx="24384000" cy="13716000"/>
          </a:xfrm>
        </p:grpSpPr>
        <p:sp>
          <p:nvSpPr>
            <p:cNvPr id="3" name="Freeform 3" descr="preencoded.png"/>
            <p:cNvSpPr/>
            <p:nvPr/>
          </p:nvSpPr>
          <p:spPr>
            <a:xfrm>
              <a:off x="9236" y="-18455"/>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6927"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p:spPr>
        </p:sp>
      </p:grpSp>
      <p:sp>
        <p:nvSpPr>
          <p:cNvPr id="6" name="TextBox 6"/>
          <p:cNvSpPr txBox="1"/>
          <p:nvPr/>
        </p:nvSpPr>
        <p:spPr>
          <a:xfrm>
            <a:off x="496044" y="312539"/>
            <a:ext cx="7730430" cy="435620"/>
          </a:xfrm>
          <a:prstGeom prst="rect">
            <a:avLst/>
          </a:prstGeom>
        </p:spPr>
        <p:txBody>
          <a:bodyPr lIns="0" tIns="0" rIns="0" bIns="0" rtlCol="0" anchor="t">
            <a:spAutoFit/>
          </a:bodyPr>
          <a:lstStyle/>
          <a:p>
            <a:pPr algn="l">
              <a:lnSpc>
                <a:spcPts val="3187"/>
              </a:lnSpc>
            </a:pPr>
            <a:r>
              <a:rPr lang="en-US" sz="2562">
                <a:solidFill>
                  <a:srgbClr val="FF8AAF"/>
                </a:solidFill>
                <a:latin typeface="Petrona Medium"/>
                <a:ea typeface="Petrona Medium"/>
                <a:cs typeface="Petrona Medium"/>
                <a:sym typeface="Petrona"/>
              </a:rPr>
              <a:t>Example: Configuring OADP with ONTAP S3 Storage</a:t>
            </a:r>
          </a:p>
        </p:txBody>
      </p:sp>
      <p:sp>
        <p:nvSpPr>
          <p:cNvPr id="7" name="TextBox 7"/>
          <p:cNvSpPr txBox="1"/>
          <p:nvPr/>
        </p:nvSpPr>
        <p:spPr>
          <a:xfrm>
            <a:off x="496044" y="958006"/>
            <a:ext cx="17295911" cy="1153649"/>
          </a:xfrm>
          <a:prstGeom prst="rect">
            <a:avLst/>
          </a:prstGeom>
        </p:spPr>
        <p:txBody>
          <a:bodyPr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To demonstrate a practical configuration, let's consider setting up OADP to use NetApp ONTAP S3 as the backup storage backend. </a:t>
            </a:r>
          </a:p>
          <a:p>
            <a:r>
              <a:rPr lang="en-US" dirty="0">
                <a:sym typeface="Inter"/>
              </a:rPr>
              <a:t>This involves creating a secret for credentials, a Certificate Authority (CA) bundle for TLS, and then defining the </a:t>
            </a:r>
            <a:r>
              <a:rPr lang="en-US" dirty="0" err="1">
                <a:sym typeface="Inter"/>
              </a:rPr>
              <a:t>BackupStorageLocation</a:t>
            </a:r>
            <a:r>
              <a:rPr lang="en-US" dirty="0">
                <a:sym typeface="Inter"/>
              </a:rPr>
              <a:t> and </a:t>
            </a:r>
            <a:r>
              <a:rPr lang="en-US" dirty="0" err="1">
                <a:sym typeface="Inter"/>
              </a:rPr>
              <a:t>VolumeSnapshotLocation</a:t>
            </a:r>
            <a:r>
              <a:rPr lang="en-US" dirty="0">
                <a:sym typeface="Inter"/>
              </a:rPr>
              <a:t> resources.</a:t>
            </a:r>
          </a:p>
        </p:txBody>
      </p:sp>
      <p:sp>
        <p:nvSpPr>
          <p:cNvPr id="8" name="TextBox 8"/>
          <p:cNvSpPr txBox="1"/>
          <p:nvPr/>
        </p:nvSpPr>
        <p:spPr>
          <a:xfrm>
            <a:off x="467431" y="2275561"/>
            <a:ext cx="5676156" cy="402161"/>
          </a:xfrm>
          <a:prstGeom prst="rect">
            <a:avLst/>
          </a:prstGeom>
        </p:spPr>
        <p:txBody>
          <a:bodyPr wrap="square" lIns="0" tIns="0" rIns="0" bIns="0" rtlCol="0" anchor="t">
            <a:spAutoFit/>
          </a:bodyPr>
          <a:lstStyle>
            <a:defPPr>
              <a:defRPr lang="en-US"/>
            </a:defPPr>
            <a:lvl1pPr>
              <a:lnSpc>
                <a:spcPts val="3187"/>
              </a:lnSpc>
              <a:defRPr sz="2562">
                <a:solidFill>
                  <a:srgbClr val="FF8AAF"/>
                </a:solidFill>
                <a:latin typeface="Petrona Medium"/>
                <a:ea typeface="Petrona Medium"/>
                <a:cs typeface="Petrona Medium"/>
              </a:defRPr>
            </a:lvl1pPr>
          </a:lstStyle>
          <a:p>
            <a:r>
              <a:rPr lang="en-US" dirty="0">
                <a:sym typeface="Petrona"/>
              </a:rPr>
              <a:t>1. Create a Secret for S3 Credentials</a:t>
            </a:r>
          </a:p>
        </p:txBody>
      </p:sp>
      <p:grpSp>
        <p:nvGrpSpPr>
          <p:cNvPr id="23" name="Group 23"/>
          <p:cNvGrpSpPr>
            <a:grpSpLocks noChangeAspect="1"/>
          </p:cNvGrpSpPr>
          <p:nvPr/>
        </p:nvGrpSpPr>
        <p:grpSpPr>
          <a:xfrm>
            <a:off x="9881672" y="1891550"/>
            <a:ext cx="7938939" cy="7938939"/>
            <a:chOff x="0" y="0"/>
            <a:chExt cx="10585252" cy="10585252"/>
          </a:xfrm>
        </p:grpSpPr>
        <p:sp>
          <p:nvSpPr>
            <p:cNvPr id="24" name="Freeform 24" descr="preencoded.png"/>
            <p:cNvSpPr/>
            <p:nvPr/>
          </p:nvSpPr>
          <p:spPr>
            <a:xfrm>
              <a:off x="0" y="0"/>
              <a:ext cx="10585196" cy="10585196"/>
            </a:xfrm>
            <a:custGeom>
              <a:avLst/>
              <a:gdLst/>
              <a:ahLst/>
              <a:cxnLst/>
              <a:rect l="l" t="t" r="r" b="b"/>
              <a:pathLst>
                <a:path w="10585196" h="10585196">
                  <a:moveTo>
                    <a:pt x="0" y="0"/>
                  </a:moveTo>
                  <a:lnTo>
                    <a:pt x="10585196" y="0"/>
                  </a:lnTo>
                  <a:lnTo>
                    <a:pt x="10585196" y="10585196"/>
                  </a:lnTo>
                  <a:lnTo>
                    <a:pt x="0" y="10585196"/>
                  </a:lnTo>
                  <a:lnTo>
                    <a:pt x="0" y="0"/>
                  </a:lnTo>
                  <a:close/>
                </a:path>
              </a:pathLst>
            </a:custGeom>
            <a:blipFill>
              <a:blip r:embed="rId4"/>
              <a:stretch>
                <a:fillRect/>
              </a:stretch>
            </a:blipFill>
          </p:spPr>
        </p:sp>
      </p:grpSp>
      <p:grpSp>
        <p:nvGrpSpPr>
          <p:cNvPr id="41" name="Group 29">
            <a:extLst>
              <a:ext uri="{FF2B5EF4-FFF2-40B4-BE49-F238E27FC236}">
                <a16:creationId xmlns:a16="http://schemas.microsoft.com/office/drawing/2014/main" id="{3366D04F-A583-E008-A6B6-AD670D6F9556}"/>
              </a:ext>
            </a:extLst>
          </p:cNvPr>
          <p:cNvGrpSpPr/>
          <p:nvPr/>
        </p:nvGrpSpPr>
        <p:grpSpPr>
          <a:xfrm>
            <a:off x="496044" y="2722736"/>
            <a:ext cx="8508950" cy="5087764"/>
            <a:chOff x="0" y="0"/>
            <a:chExt cx="11345267" cy="5534422"/>
          </a:xfrm>
        </p:grpSpPr>
        <p:sp>
          <p:nvSpPr>
            <p:cNvPr id="42" name="Freeform 30">
              <a:extLst>
                <a:ext uri="{FF2B5EF4-FFF2-40B4-BE49-F238E27FC236}">
                  <a16:creationId xmlns:a16="http://schemas.microsoft.com/office/drawing/2014/main" id="{DA140A4B-7645-8E40-FB7C-30539F847BE3}"/>
                </a:ext>
              </a:extLst>
            </p:cNvPr>
            <p:cNvSpPr/>
            <p:nvPr/>
          </p:nvSpPr>
          <p:spPr>
            <a:xfrm>
              <a:off x="0" y="0"/>
              <a:ext cx="11345291" cy="5534406"/>
            </a:xfrm>
            <a:custGeom>
              <a:avLst/>
              <a:gdLst/>
              <a:ahLst/>
              <a:cxnLst/>
              <a:rect l="l" t="t" r="r" b="b"/>
              <a:pathLst>
                <a:path w="11345291" h="5534406">
                  <a:moveTo>
                    <a:pt x="0" y="24765"/>
                  </a:moveTo>
                  <a:cubicBezTo>
                    <a:pt x="0" y="11049"/>
                    <a:pt x="11049" y="0"/>
                    <a:pt x="24765" y="0"/>
                  </a:cubicBezTo>
                  <a:lnTo>
                    <a:pt x="11320526" y="0"/>
                  </a:lnTo>
                  <a:cubicBezTo>
                    <a:pt x="11334242" y="0"/>
                    <a:pt x="11345291" y="11049"/>
                    <a:pt x="11345291" y="24765"/>
                  </a:cubicBezTo>
                  <a:lnTo>
                    <a:pt x="11345291" y="5509641"/>
                  </a:lnTo>
                  <a:cubicBezTo>
                    <a:pt x="11345291" y="5523357"/>
                    <a:pt x="11334242" y="5534406"/>
                    <a:pt x="11320526" y="5534406"/>
                  </a:cubicBezTo>
                  <a:lnTo>
                    <a:pt x="24765" y="5534406"/>
                  </a:lnTo>
                  <a:cubicBezTo>
                    <a:pt x="11049" y="5534406"/>
                    <a:pt x="0" y="5523357"/>
                    <a:pt x="0" y="5509641"/>
                  </a:cubicBezTo>
                  <a:close/>
                </a:path>
              </a:pathLst>
            </a:custGeom>
            <a:solidFill>
              <a:srgbClr val="191231"/>
            </a:solidFill>
          </p:spPr>
        </p:sp>
      </p:grpSp>
      <p:sp>
        <p:nvSpPr>
          <p:cNvPr id="14" name="TextBox 14"/>
          <p:cNvSpPr txBox="1"/>
          <p:nvPr/>
        </p:nvSpPr>
        <p:spPr>
          <a:xfrm>
            <a:off x="593081" y="4274753"/>
            <a:ext cx="8378874" cy="3172535"/>
          </a:xfrm>
          <a:prstGeom prst="rect">
            <a:avLst/>
          </a:prstGeom>
        </p:spPr>
        <p:txBody>
          <a:bodyPr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err="1">
                <a:sym typeface="Consolas"/>
              </a:rPr>
              <a:t>apiVersion</a:t>
            </a:r>
            <a:r>
              <a:rPr lang="en-US" dirty="0">
                <a:sym typeface="Consolas"/>
              </a:rPr>
              <a:t> v1</a:t>
            </a:r>
          </a:p>
          <a:p>
            <a:r>
              <a:rPr lang="en-US" dirty="0">
                <a:sym typeface="Consolas"/>
              </a:rPr>
              <a:t>kind: Secret</a:t>
            </a:r>
          </a:p>
          <a:p>
            <a:r>
              <a:rPr lang="en-US" dirty="0">
                <a:sym typeface="Consolas"/>
              </a:rPr>
              <a:t>metadata:</a:t>
            </a:r>
          </a:p>
          <a:p>
            <a:r>
              <a:rPr lang="en-US" dirty="0">
                <a:sym typeface="Consolas"/>
              </a:rPr>
              <a:t>  name: </a:t>
            </a:r>
            <a:r>
              <a:rPr lang="en-US" b="1" dirty="0">
                <a:solidFill>
                  <a:schemeClr val="tx2">
                    <a:lumMod val="60000"/>
                    <a:lumOff val="40000"/>
                  </a:schemeClr>
                </a:solidFill>
                <a:sym typeface="Consolas"/>
              </a:rPr>
              <a:t>cloud-credentials</a:t>
            </a:r>
          </a:p>
          <a:p>
            <a:r>
              <a:rPr lang="en-US" dirty="0">
                <a:sym typeface="Consolas"/>
              </a:rPr>
              <a:t>  namespace: </a:t>
            </a:r>
            <a:r>
              <a:rPr lang="en-US" dirty="0" err="1">
                <a:sym typeface="Consolas"/>
              </a:rPr>
              <a:t>openshift-adp</a:t>
            </a:r>
            <a:endParaRPr lang="en-US" dirty="0">
              <a:sym typeface="Consolas"/>
            </a:endParaRPr>
          </a:p>
          <a:p>
            <a:r>
              <a:rPr lang="en-US" dirty="0">
                <a:sym typeface="Consolas"/>
              </a:rPr>
              <a:t>type: Opaque</a:t>
            </a:r>
          </a:p>
          <a:p>
            <a:r>
              <a:rPr lang="en-US" dirty="0">
                <a:sym typeface="Consolas"/>
              </a:rPr>
              <a:t>data:</a:t>
            </a:r>
          </a:p>
          <a:p>
            <a:r>
              <a:rPr lang="en-US" dirty="0">
                <a:sym typeface="Consolas"/>
              </a:rPr>
              <a:t>  </a:t>
            </a:r>
            <a:r>
              <a:rPr lang="en-US" b="1" dirty="0">
                <a:solidFill>
                  <a:schemeClr val="accent6"/>
                </a:solidFill>
                <a:sym typeface="Consolas"/>
              </a:rPr>
              <a:t>cloud</a:t>
            </a:r>
            <a:r>
              <a:rPr lang="en-US" dirty="0">
                <a:sym typeface="Consolas"/>
              </a:rPr>
              <a:t>: |</a:t>
            </a:r>
          </a:p>
          <a:p>
            <a:r>
              <a:rPr lang="en-US" dirty="0">
                <a:sym typeface="Consolas"/>
              </a:rPr>
              <a:t>    [default]</a:t>
            </a:r>
          </a:p>
          <a:p>
            <a:r>
              <a:rPr lang="en-US" dirty="0">
                <a:sym typeface="Consolas"/>
              </a:rPr>
              <a:t>    </a:t>
            </a:r>
            <a:r>
              <a:rPr lang="en-US" dirty="0" err="1">
                <a:sym typeface="Consolas"/>
              </a:rPr>
              <a:t>aws_access_key_id</a:t>
            </a:r>
            <a:r>
              <a:rPr lang="en-US" dirty="0">
                <a:sym typeface="Consolas"/>
              </a:rPr>
              <a:t>=&lt;YOUR_ACCESS_KEY_ID&gt;</a:t>
            </a:r>
          </a:p>
          <a:p>
            <a:r>
              <a:rPr lang="en-US" dirty="0">
                <a:sym typeface="Consolas"/>
              </a:rPr>
              <a:t>    </a:t>
            </a:r>
            <a:r>
              <a:rPr lang="en-US" dirty="0" err="1">
                <a:sym typeface="Consolas"/>
              </a:rPr>
              <a:t>aws_secret_access_key</a:t>
            </a:r>
            <a:r>
              <a:rPr lang="en-US" dirty="0">
                <a:sym typeface="Consolas"/>
              </a:rPr>
              <a:t>=&lt;YOUR_SECRET_ACCESS_KEY&gt;</a:t>
            </a:r>
          </a:p>
        </p:txBody>
      </p:sp>
      <p:sp>
        <p:nvSpPr>
          <p:cNvPr id="9" name="TextBox 9"/>
          <p:cNvSpPr txBox="1"/>
          <p:nvPr/>
        </p:nvSpPr>
        <p:spPr>
          <a:xfrm>
            <a:off x="593081" y="2816031"/>
            <a:ext cx="8496746" cy="434579"/>
          </a:xfrm>
          <a:prstGeom prst="rect">
            <a:avLst/>
          </a:prstGeom>
        </p:spPr>
        <p:txBody>
          <a:bodyPr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First, create a Kubernetes secret in the </a:t>
            </a:r>
            <a:r>
              <a:rPr lang="en-US" dirty="0" err="1">
                <a:sym typeface="Inter"/>
              </a:rPr>
              <a:t>openshift-adp</a:t>
            </a:r>
            <a:r>
              <a:rPr lang="en-US" dirty="0">
                <a:sym typeface="Inter"/>
              </a:rPr>
              <a:t> namespace to store your S3 access key and secret key. This ensures that your credentials are securely managed and not exposed directly in your CRDs.</a:t>
            </a:r>
          </a:p>
        </p:txBody>
      </p:sp>
      <p:sp>
        <p:nvSpPr>
          <p:cNvPr id="43" name="TextBox 15">
            <a:extLst>
              <a:ext uri="{FF2B5EF4-FFF2-40B4-BE49-F238E27FC236}">
                <a16:creationId xmlns:a16="http://schemas.microsoft.com/office/drawing/2014/main" id="{F4C45A48-7230-75A5-FF2D-E45888806183}"/>
              </a:ext>
            </a:extLst>
          </p:cNvPr>
          <p:cNvSpPr txBox="1"/>
          <p:nvPr/>
        </p:nvSpPr>
        <p:spPr>
          <a:xfrm>
            <a:off x="474316" y="8762517"/>
            <a:ext cx="14067680" cy="288412"/>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Replace &lt;YOUR_ACCESS_KEY_ID&gt; and &lt;YOUR_SECRET_ACCESS_KEY&gt; with your actual ONTAP S3 credentials.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strips(downRight)">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9"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Freeform 28">
            <a:extLst>
              <a:ext uri="{FF2B5EF4-FFF2-40B4-BE49-F238E27FC236}">
                <a16:creationId xmlns:a16="http://schemas.microsoft.com/office/drawing/2014/main" id="{DF454459-4E79-0902-AAE9-596203FB2DC6}"/>
              </a:ext>
            </a:extLst>
          </p:cNvPr>
          <p:cNvSpPr/>
          <p:nvPr/>
        </p:nvSpPr>
        <p:spPr>
          <a:xfrm>
            <a:off x="8741053" y="1637703"/>
            <a:ext cx="9280247" cy="5982265"/>
          </a:xfrm>
          <a:custGeom>
            <a:avLst/>
            <a:gdLst/>
            <a:ahLst/>
            <a:cxnLst/>
            <a:rect l="l" t="t" r="r" b="b"/>
            <a:pathLst>
              <a:path w="11329035" h="5534406">
                <a:moveTo>
                  <a:pt x="0" y="69469"/>
                </a:moveTo>
                <a:cubicBezTo>
                  <a:pt x="0" y="31115"/>
                  <a:pt x="31115" y="0"/>
                  <a:pt x="69469" y="0"/>
                </a:cubicBezTo>
                <a:lnTo>
                  <a:pt x="11259566" y="0"/>
                </a:lnTo>
                <a:cubicBezTo>
                  <a:pt x="11297920" y="0"/>
                  <a:pt x="11329035" y="31115"/>
                  <a:pt x="11329035" y="69469"/>
                </a:cubicBezTo>
                <a:lnTo>
                  <a:pt x="11329035" y="5464937"/>
                </a:lnTo>
                <a:cubicBezTo>
                  <a:pt x="11329035" y="5503291"/>
                  <a:pt x="11297920" y="5534406"/>
                  <a:pt x="11259566" y="5534406"/>
                </a:cubicBezTo>
                <a:lnTo>
                  <a:pt x="69469" y="5534406"/>
                </a:lnTo>
                <a:cubicBezTo>
                  <a:pt x="31115" y="5534406"/>
                  <a:pt x="0" y="5503291"/>
                  <a:pt x="0" y="5464937"/>
                </a:cubicBezTo>
                <a:close/>
              </a:path>
            </a:pathLst>
          </a:custGeom>
          <a:solidFill>
            <a:srgbClr val="191231"/>
          </a:solidFill>
        </p:spPr>
      </p:sp>
      <p:sp>
        <p:nvSpPr>
          <p:cNvPr id="3" name="TextBox 16">
            <a:extLst>
              <a:ext uri="{FF2B5EF4-FFF2-40B4-BE49-F238E27FC236}">
                <a16:creationId xmlns:a16="http://schemas.microsoft.com/office/drawing/2014/main" id="{6D3EEAD2-44F5-BCAB-DA51-A298C74168DC}"/>
              </a:ext>
            </a:extLst>
          </p:cNvPr>
          <p:cNvSpPr txBox="1"/>
          <p:nvPr/>
        </p:nvSpPr>
        <p:spPr>
          <a:xfrm>
            <a:off x="350984" y="495300"/>
            <a:ext cx="8945416" cy="245965"/>
          </a:xfrm>
          <a:prstGeom prst="rect">
            <a:avLst/>
          </a:prstGeom>
        </p:spPr>
        <p:txBody>
          <a:bodyPr wrap="square" lIns="0" tIns="0" rIns="0" bIns="0" rtlCol="0" anchor="t">
            <a:spAutoFit/>
          </a:bodyPr>
          <a:lstStyle>
            <a:defPPr>
              <a:defRPr lang="en-US"/>
            </a:defPPr>
            <a:lvl1pPr>
              <a:lnSpc>
                <a:spcPts val="1562"/>
              </a:lnSpc>
              <a:defRPr sz="2500">
                <a:solidFill>
                  <a:srgbClr val="FF8AAF"/>
                </a:solidFill>
                <a:latin typeface="Petrona Medium"/>
              </a:defRPr>
            </a:lvl1pPr>
          </a:lstStyle>
          <a:p>
            <a:r>
              <a:rPr lang="en-US" dirty="0">
                <a:sym typeface="Petrona"/>
              </a:rPr>
              <a:t>2. Create a </a:t>
            </a:r>
            <a:r>
              <a:rPr lang="en-US" dirty="0" err="1">
                <a:sym typeface="Petrona"/>
              </a:rPr>
              <a:t>ConfigMap</a:t>
            </a:r>
            <a:r>
              <a:rPr lang="en-US" dirty="0">
                <a:sym typeface="Petrona"/>
              </a:rPr>
              <a:t> for CA Bundle (if using custom TLS)</a:t>
            </a:r>
          </a:p>
        </p:txBody>
      </p:sp>
      <p:sp>
        <p:nvSpPr>
          <p:cNvPr id="4" name="TextBox 17">
            <a:extLst>
              <a:ext uri="{FF2B5EF4-FFF2-40B4-BE49-F238E27FC236}">
                <a16:creationId xmlns:a16="http://schemas.microsoft.com/office/drawing/2014/main" id="{CB0C88EA-1539-5687-15C6-FB17C7CACFCD}"/>
              </a:ext>
            </a:extLst>
          </p:cNvPr>
          <p:cNvSpPr txBox="1"/>
          <p:nvPr/>
        </p:nvSpPr>
        <p:spPr>
          <a:xfrm>
            <a:off x="266700" y="944901"/>
            <a:ext cx="8191500" cy="865237"/>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If your ONTAP S3 endpoint uses a custom TLS certificate (not publicly trusted), you'll need to provide the CA certificate as a </a:t>
            </a:r>
            <a:r>
              <a:rPr lang="en-US" dirty="0" err="1">
                <a:sym typeface="Inter"/>
              </a:rPr>
              <a:t>ConfigMap</a:t>
            </a:r>
            <a:r>
              <a:rPr lang="en-US" dirty="0">
                <a:sym typeface="Inter"/>
              </a:rPr>
              <a:t>.</a:t>
            </a:r>
          </a:p>
        </p:txBody>
      </p:sp>
      <p:sp>
        <p:nvSpPr>
          <p:cNvPr id="6" name="TextBox 25">
            <a:extLst>
              <a:ext uri="{FF2B5EF4-FFF2-40B4-BE49-F238E27FC236}">
                <a16:creationId xmlns:a16="http://schemas.microsoft.com/office/drawing/2014/main" id="{9F343A1B-F6F8-70CE-5E72-2548AEA2E84F}"/>
              </a:ext>
            </a:extLst>
          </p:cNvPr>
          <p:cNvSpPr txBox="1"/>
          <p:nvPr/>
        </p:nvSpPr>
        <p:spPr>
          <a:xfrm>
            <a:off x="9173675" y="505691"/>
            <a:ext cx="6036650" cy="245965"/>
          </a:xfrm>
          <a:prstGeom prst="rect">
            <a:avLst/>
          </a:prstGeom>
        </p:spPr>
        <p:txBody>
          <a:bodyPr wrap="square" lIns="0" tIns="0" rIns="0" bIns="0" rtlCol="0" anchor="t">
            <a:spAutoFit/>
          </a:bodyPr>
          <a:lstStyle/>
          <a:p>
            <a:pPr algn="l">
              <a:lnSpc>
                <a:spcPts val="1562"/>
              </a:lnSpc>
            </a:pPr>
            <a:r>
              <a:rPr lang="en-US" sz="2500" dirty="0">
                <a:solidFill>
                  <a:srgbClr val="FF8AAF"/>
                </a:solidFill>
                <a:latin typeface="Petrona Medium"/>
                <a:sym typeface="Petrona"/>
              </a:rPr>
              <a:t>3. Define the </a:t>
            </a:r>
            <a:r>
              <a:rPr lang="en-US" sz="2500" dirty="0" err="1">
                <a:solidFill>
                  <a:srgbClr val="FF8AAF"/>
                </a:solidFill>
                <a:latin typeface="Petrona Medium"/>
                <a:sym typeface="Petrona"/>
              </a:rPr>
              <a:t>BackupStorageLocation</a:t>
            </a:r>
            <a:endParaRPr lang="en-US" sz="2500" dirty="0">
              <a:solidFill>
                <a:srgbClr val="FF8AAF"/>
              </a:solidFill>
              <a:latin typeface="Petrona Medium"/>
              <a:sym typeface="Petrona"/>
            </a:endParaRPr>
          </a:p>
        </p:txBody>
      </p:sp>
      <p:sp>
        <p:nvSpPr>
          <p:cNvPr id="7" name="TextBox 26">
            <a:extLst>
              <a:ext uri="{FF2B5EF4-FFF2-40B4-BE49-F238E27FC236}">
                <a16:creationId xmlns:a16="http://schemas.microsoft.com/office/drawing/2014/main" id="{4995B0CF-AA6D-8D69-2D58-57E82D1D7F1D}"/>
              </a:ext>
            </a:extLst>
          </p:cNvPr>
          <p:cNvSpPr txBox="1"/>
          <p:nvPr/>
        </p:nvSpPr>
        <p:spPr>
          <a:xfrm>
            <a:off x="9524554" y="782857"/>
            <a:ext cx="8496746" cy="865237"/>
          </a:xfrm>
          <a:prstGeom prst="rect">
            <a:avLst/>
          </a:prstGeom>
        </p:spPr>
        <p:txBody>
          <a:bodyPr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This CRD tells OADP where to store backups. </a:t>
            </a:r>
          </a:p>
          <a:p>
            <a:r>
              <a:rPr lang="en-US" dirty="0">
                <a:sym typeface="Inter"/>
              </a:rPr>
              <a:t>Specify the S3 bucket, endpoint, and reference the secret and CA bundle.</a:t>
            </a:r>
          </a:p>
        </p:txBody>
      </p:sp>
      <p:sp>
        <p:nvSpPr>
          <p:cNvPr id="8" name="TextBox 31">
            <a:extLst>
              <a:ext uri="{FF2B5EF4-FFF2-40B4-BE49-F238E27FC236}">
                <a16:creationId xmlns:a16="http://schemas.microsoft.com/office/drawing/2014/main" id="{3D3E99B1-FF46-17B3-AD56-1377DDD69A70}"/>
              </a:ext>
            </a:extLst>
          </p:cNvPr>
          <p:cNvSpPr txBox="1"/>
          <p:nvPr/>
        </p:nvSpPr>
        <p:spPr>
          <a:xfrm>
            <a:off x="8920213" y="1760143"/>
            <a:ext cx="9280247" cy="5768246"/>
          </a:xfrm>
          <a:custGeom>
            <a:avLst/>
            <a:gdLst>
              <a:gd name="connsiteX0" fmla="*/ 0 w 9280247"/>
              <a:gd name="connsiteY0" fmla="*/ 0 h 5768246"/>
              <a:gd name="connsiteX1" fmla="*/ 755677 w 9280247"/>
              <a:gd name="connsiteY1" fmla="*/ 0 h 5768246"/>
              <a:gd name="connsiteX2" fmla="*/ 1511355 w 9280247"/>
              <a:gd name="connsiteY2" fmla="*/ 0 h 5768246"/>
              <a:gd name="connsiteX3" fmla="*/ 2267032 w 9280247"/>
              <a:gd name="connsiteY3" fmla="*/ 0 h 5768246"/>
              <a:gd name="connsiteX4" fmla="*/ 3022709 w 9280247"/>
              <a:gd name="connsiteY4" fmla="*/ 0 h 5768246"/>
              <a:gd name="connsiteX5" fmla="*/ 3871189 w 9280247"/>
              <a:gd name="connsiteY5" fmla="*/ 0 h 5768246"/>
              <a:gd name="connsiteX6" fmla="*/ 4534064 w 9280247"/>
              <a:gd name="connsiteY6" fmla="*/ 0 h 5768246"/>
              <a:gd name="connsiteX7" fmla="*/ 5289741 w 9280247"/>
              <a:gd name="connsiteY7" fmla="*/ 0 h 5768246"/>
              <a:gd name="connsiteX8" fmla="*/ 5952616 w 9280247"/>
              <a:gd name="connsiteY8" fmla="*/ 0 h 5768246"/>
              <a:gd name="connsiteX9" fmla="*/ 6615490 w 9280247"/>
              <a:gd name="connsiteY9" fmla="*/ 0 h 5768246"/>
              <a:gd name="connsiteX10" fmla="*/ 7278365 w 9280247"/>
              <a:gd name="connsiteY10" fmla="*/ 0 h 5768246"/>
              <a:gd name="connsiteX11" fmla="*/ 7662833 w 9280247"/>
              <a:gd name="connsiteY11" fmla="*/ 0 h 5768246"/>
              <a:gd name="connsiteX12" fmla="*/ 8418510 w 9280247"/>
              <a:gd name="connsiteY12" fmla="*/ 0 h 5768246"/>
              <a:gd name="connsiteX13" fmla="*/ 9280247 w 9280247"/>
              <a:gd name="connsiteY13" fmla="*/ 0 h 5768246"/>
              <a:gd name="connsiteX14" fmla="*/ 9280247 w 9280247"/>
              <a:gd name="connsiteY14" fmla="*/ 640916 h 5768246"/>
              <a:gd name="connsiteX15" fmla="*/ 9280247 w 9280247"/>
              <a:gd name="connsiteY15" fmla="*/ 1224150 h 5768246"/>
              <a:gd name="connsiteX16" fmla="*/ 9280247 w 9280247"/>
              <a:gd name="connsiteY16" fmla="*/ 1749701 h 5768246"/>
              <a:gd name="connsiteX17" fmla="*/ 9280247 w 9280247"/>
              <a:gd name="connsiteY17" fmla="*/ 2217570 h 5768246"/>
              <a:gd name="connsiteX18" fmla="*/ 9280247 w 9280247"/>
              <a:gd name="connsiteY18" fmla="*/ 2743121 h 5768246"/>
              <a:gd name="connsiteX19" fmla="*/ 9280247 w 9280247"/>
              <a:gd name="connsiteY19" fmla="*/ 3268673 h 5768246"/>
              <a:gd name="connsiteX20" fmla="*/ 9280247 w 9280247"/>
              <a:gd name="connsiteY20" fmla="*/ 3909589 h 5768246"/>
              <a:gd name="connsiteX21" fmla="*/ 9280247 w 9280247"/>
              <a:gd name="connsiteY21" fmla="*/ 4550505 h 5768246"/>
              <a:gd name="connsiteX22" fmla="*/ 9280247 w 9280247"/>
              <a:gd name="connsiteY22" fmla="*/ 5133739 h 5768246"/>
              <a:gd name="connsiteX23" fmla="*/ 9280247 w 9280247"/>
              <a:gd name="connsiteY23" fmla="*/ 5768246 h 5768246"/>
              <a:gd name="connsiteX24" fmla="*/ 8802977 w 9280247"/>
              <a:gd name="connsiteY24" fmla="*/ 5768246 h 5768246"/>
              <a:gd name="connsiteX25" fmla="*/ 8140102 w 9280247"/>
              <a:gd name="connsiteY25" fmla="*/ 5768246 h 5768246"/>
              <a:gd name="connsiteX26" fmla="*/ 7384425 w 9280247"/>
              <a:gd name="connsiteY26" fmla="*/ 5768246 h 5768246"/>
              <a:gd name="connsiteX27" fmla="*/ 6999958 w 9280247"/>
              <a:gd name="connsiteY27" fmla="*/ 5768246 h 5768246"/>
              <a:gd name="connsiteX28" fmla="*/ 6151478 w 9280247"/>
              <a:gd name="connsiteY28" fmla="*/ 5768246 h 5768246"/>
              <a:gd name="connsiteX29" fmla="*/ 5581406 w 9280247"/>
              <a:gd name="connsiteY29" fmla="*/ 5768246 h 5768246"/>
              <a:gd name="connsiteX30" fmla="*/ 4825728 w 9280247"/>
              <a:gd name="connsiteY30" fmla="*/ 5768246 h 5768246"/>
              <a:gd name="connsiteX31" fmla="*/ 4441261 w 9280247"/>
              <a:gd name="connsiteY31" fmla="*/ 5768246 h 5768246"/>
              <a:gd name="connsiteX32" fmla="*/ 3592781 w 9280247"/>
              <a:gd name="connsiteY32" fmla="*/ 5768246 h 5768246"/>
              <a:gd name="connsiteX33" fmla="*/ 3022709 w 9280247"/>
              <a:gd name="connsiteY33" fmla="*/ 5768246 h 5768246"/>
              <a:gd name="connsiteX34" fmla="*/ 2359834 w 9280247"/>
              <a:gd name="connsiteY34" fmla="*/ 5768246 h 5768246"/>
              <a:gd name="connsiteX35" fmla="*/ 1882564 w 9280247"/>
              <a:gd name="connsiteY35" fmla="*/ 5768246 h 5768246"/>
              <a:gd name="connsiteX36" fmla="*/ 1126887 w 9280247"/>
              <a:gd name="connsiteY36" fmla="*/ 5768246 h 5768246"/>
              <a:gd name="connsiteX37" fmla="*/ 0 w 9280247"/>
              <a:gd name="connsiteY37" fmla="*/ 5768246 h 5768246"/>
              <a:gd name="connsiteX38" fmla="*/ 0 w 9280247"/>
              <a:gd name="connsiteY38" fmla="*/ 5185012 h 5768246"/>
              <a:gd name="connsiteX39" fmla="*/ 0 w 9280247"/>
              <a:gd name="connsiteY39" fmla="*/ 4717143 h 5768246"/>
              <a:gd name="connsiteX40" fmla="*/ 0 w 9280247"/>
              <a:gd name="connsiteY40" fmla="*/ 4018545 h 5768246"/>
              <a:gd name="connsiteX41" fmla="*/ 0 w 9280247"/>
              <a:gd name="connsiteY41" fmla="*/ 3377628 h 5768246"/>
              <a:gd name="connsiteX42" fmla="*/ 0 w 9280247"/>
              <a:gd name="connsiteY42" fmla="*/ 2679030 h 5768246"/>
              <a:gd name="connsiteX43" fmla="*/ 0 w 9280247"/>
              <a:gd name="connsiteY43" fmla="*/ 2038114 h 5768246"/>
              <a:gd name="connsiteX44" fmla="*/ 0 w 9280247"/>
              <a:gd name="connsiteY44" fmla="*/ 1339515 h 5768246"/>
              <a:gd name="connsiteX45" fmla="*/ 0 w 9280247"/>
              <a:gd name="connsiteY45" fmla="*/ 640916 h 5768246"/>
              <a:gd name="connsiteX46" fmla="*/ 0 w 9280247"/>
              <a:gd name="connsiteY46" fmla="*/ 0 h 576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280247" h="5768246" fill="none" extrusionOk="0">
                <a:moveTo>
                  <a:pt x="0" y="0"/>
                </a:moveTo>
                <a:cubicBezTo>
                  <a:pt x="210772" y="6443"/>
                  <a:pt x="434948" y="-5565"/>
                  <a:pt x="755677" y="0"/>
                </a:cubicBezTo>
                <a:cubicBezTo>
                  <a:pt x="1076406" y="5565"/>
                  <a:pt x="1321924" y="-36897"/>
                  <a:pt x="1511355" y="0"/>
                </a:cubicBezTo>
                <a:cubicBezTo>
                  <a:pt x="1700786" y="36897"/>
                  <a:pt x="1932486" y="-10236"/>
                  <a:pt x="2267032" y="0"/>
                </a:cubicBezTo>
                <a:cubicBezTo>
                  <a:pt x="2601578" y="10236"/>
                  <a:pt x="2789110" y="-24459"/>
                  <a:pt x="3022709" y="0"/>
                </a:cubicBezTo>
                <a:cubicBezTo>
                  <a:pt x="3256308" y="24459"/>
                  <a:pt x="3545601" y="-22418"/>
                  <a:pt x="3871189" y="0"/>
                </a:cubicBezTo>
                <a:cubicBezTo>
                  <a:pt x="4196777" y="22418"/>
                  <a:pt x="4282831" y="16262"/>
                  <a:pt x="4534064" y="0"/>
                </a:cubicBezTo>
                <a:cubicBezTo>
                  <a:pt x="4785297" y="-16262"/>
                  <a:pt x="4978534" y="6170"/>
                  <a:pt x="5289741" y="0"/>
                </a:cubicBezTo>
                <a:cubicBezTo>
                  <a:pt x="5600948" y="-6170"/>
                  <a:pt x="5816182" y="-20922"/>
                  <a:pt x="5952616" y="0"/>
                </a:cubicBezTo>
                <a:cubicBezTo>
                  <a:pt x="6089050" y="20922"/>
                  <a:pt x="6357529" y="-8335"/>
                  <a:pt x="6615490" y="0"/>
                </a:cubicBezTo>
                <a:cubicBezTo>
                  <a:pt x="6873451" y="8335"/>
                  <a:pt x="7026203" y="-14137"/>
                  <a:pt x="7278365" y="0"/>
                </a:cubicBezTo>
                <a:cubicBezTo>
                  <a:pt x="7530527" y="14137"/>
                  <a:pt x="7490220" y="14462"/>
                  <a:pt x="7662833" y="0"/>
                </a:cubicBezTo>
                <a:cubicBezTo>
                  <a:pt x="7835446" y="-14462"/>
                  <a:pt x="8217023" y="13615"/>
                  <a:pt x="8418510" y="0"/>
                </a:cubicBezTo>
                <a:cubicBezTo>
                  <a:pt x="8619997" y="-13615"/>
                  <a:pt x="8859796" y="-886"/>
                  <a:pt x="9280247" y="0"/>
                </a:cubicBezTo>
                <a:cubicBezTo>
                  <a:pt x="9255397" y="296049"/>
                  <a:pt x="9275714" y="453245"/>
                  <a:pt x="9280247" y="640916"/>
                </a:cubicBezTo>
                <a:cubicBezTo>
                  <a:pt x="9284780" y="828587"/>
                  <a:pt x="9309289" y="1065804"/>
                  <a:pt x="9280247" y="1224150"/>
                </a:cubicBezTo>
                <a:cubicBezTo>
                  <a:pt x="9251205" y="1382496"/>
                  <a:pt x="9297830" y="1604038"/>
                  <a:pt x="9280247" y="1749701"/>
                </a:cubicBezTo>
                <a:cubicBezTo>
                  <a:pt x="9262664" y="1895364"/>
                  <a:pt x="9292945" y="2099753"/>
                  <a:pt x="9280247" y="2217570"/>
                </a:cubicBezTo>
                <a:cubicBezTo>
                  <a:pt x="9267549" y="2335387"/>
                  <a:pt x="9257592" y="2528497"/>
                  <a:pt x="9280247" y="2743121"/>
                </a:cubicBezTo>
                <a:cubicBezTo>
                  <a:pt x="9302902" y="2957745"/>
                  <a:pt x="9275342" y="3085335"/>
                  <a:pt x="9280247" y="3268673"/>
                </a:cubicBezTo>
                <a:cubicBezTo>
                  <a:pt x="9285152" y="3452011"/>
                  <a:pt x="9286425" y="3615943"/>
                  <a:pt x="9280247" y="3909589"/>
                </a:cubicBezTo>
                <a:cubicBezTo>
                  <a:pt x="9274069" y="4203235"/>
                  <a:pt x="9283284" y="4247373"/>
                  <a:pt x="9280247" y="4550505"/>
                </a:cubicBezTo>
                <a:cubicBezTo>
                  <a:pt x="9277210" y="4853637"/>
                  <a:pt x="9265415" y="4953222"/>
                  <a:pt x="9280247" y="5133739"/>
                </a:cubicBezTo>
                <a:cubicBezTo>
                  <a:pt x="9295079" y="5314256"/>
                  <a:pt x="9269340" y="5574879"/>
                  <a:pt x="9280247" y="5768246"/>
                </a:cubicBezTo>
                <a:cubicBezTo>
                  <a:pt x="9108370" y="5784869"/>
                  <a:pt x="8949481" y="5782027"/>
                  <a:pt x="8802977" y="5768246"/>
                </a:cubicBezTo>
                <a:cubicBezTo>
                  <a:pt x="8656473" y="5754466"/>
                  <a:pt x="8427709" y="5761581"/>
                  <a:pt x="8140102" y="5768246"/>
                </a:cubicBezTo>
                <a:cubicBezTo>
                  <a:pt x="7852496" y="5774911"/>
                  <a:pt x="7602529" y="5781303"/>
                  <a:pt x="7384425" y="5768246"/>
                </a:cubicBezTo>
                <a:cubicBezTo>
                  <a:pt x="7166321" y="5755189"/>
                  <a:pt x="7154606" y="5769011"/>
                  <a:pt x="6999958" y="5768246"/>
                </a:cubicBezTo>
                <a:cubicBezTo>
                  <a:pt x="6845310" y="5767481"/>
                  <a:pt x="6532540" y="5804363"/>
                  <a:pt x="6151478" y="5768246"/>
                </a:cubicBezTo>
                <a:cubicBezTo>
                  <a:pt x="5770416" y="5732129"/>
                  <a:pt x="5827466" y="5793854"/>
                  <a:pt x="5581406" y="5768246"/>
                </a:cubicBezTo>
                <a:cubicBezTo>
                  <a:pt x="5335346" y="5742638"/>
                  <a:pt x="5011580" y="5747006"/>
                  <a:pt x="4825728" y="5768246"/>
                </a:cubicBezTo>
                <a:cubicBezTo>
                  <a:pt x="4639876" y="5789486"/>
                  <a:pt x="4555588" y="5751340"/>
                  <a:pt x="4441261" y="5768246"/>
                </a:cubicBezTo>
                <a:cubicBezTo>
                  <a:pt x="4326934" y="5785152"/>
                  <a:pt x="3765947" y="5770494"/>
                  <a:pt x="3592781" y="5768246"/>
                </a:cubicBezTo>
                <a:cubicBezTo>
                  <a:pt x="3419615" y="5765998"/>
                  <a:pt x="3141794" y="5748758"/>
                  <a:pt x="3022709" y="5768246"/>
                </a:cubicBezTo>
                <a:cubicBezTo>
                  <a:pt x="2903624" y="5787734"/>
                  <a:pt x="2588836" y="5757082"/>
                  <a:pt x="2359834" y="5768246"/>
                </a:cubicBezTo>
                <a:cubicBezTo>
                  <a:pt x="2130833" y="5779410"/>
                  <a:pt x="1982949" y="5781241"/>
                  <a:pt x="1882564" y="5768246"/>
                </a:cubicBezTo>
                <a:cubicBezTo>
                  <a:pt x="1782179" y="5755252"/>
                  <a:pt x="1471108" y="5795600"/>
                  <a:pt x="1126887" y="5768246"/>
                </a:cubicBezTo>
                <a:cubicBezTo>
                  <a:pt x="782666" y="5740892"/>
                  <a:pt x="533803" y="5792859"/>
                  <a:pt x="0" y="5768246"/>
                </a:cubicBezTo>
                <a:cubicBezTo>
                  <a:pt x="-25710" y="5478122"/>
                  <a:pt x="-27414" y="5363308"/>
                  <a:pt x="0" y="5185012"/>
                </a:cubicBezTo>
                <a:cubicBezTo>
                  <a:pt x="27414" y="5006716"/>
                  <a:pt x="-9331" y="4860024"/>
                  <a:pt x="0" y="4717143"/>
                </a:cubicBezTo>
                <a:cubicBezTo>
                  <a:pt x="9331" y="4574262"/>
                  <a:pt x="5237" y="4246727"/>
                  <a:pt x="0" y="4018545"/>
                </a:cubicBezTo>
                <a:cubicBezTo>
                  <a:pt x="-5237" y="3790363"/>
                  <a:pt x="-22228" y="3545981"/>
                  <a:pt x="0" y="3377628"/>
                </a:cubicBezTo>
                <a:cubicBezTo>
                  <a:pt x="22228" y="3209275"/>
                  <a:pt x="22638" y="2858249"/>
                  <a:pt x="0" y="2679030"/>
                </a:cubicBezTo>
                <a:cubicBezTo>
                  <a:pt x="-22638" y="2499811"/>
                  <a:pt x="6121" y="2213227"/>
                  <a:pt x="0" y="2038114"/>
                </a:cubicBezTo>
                <a:cubicBezTo>
                  <a:pt x="-6121" y="1863001"/>
                  <a:pt x="-29429" y="1659340"/>
                  <a:pt x="0" y="1339515"/>
                </a:cubicBezTo>
                <a:cubicBezTo>
                  <a:pt x="29429" y="1019690"/>
                  <a:pt x="7173" y="895742"/>
                  <a:pt x="0" y="640916"/>
                </a:cubicBezTo>
                <a:cubicBezTo>
                  <a:pt x="-7173" y="386090"/>
                  <a:pt x="-20922" y="279155"/>
                  <a:pt x="0" y="0"/>
                </a:cubicBezTo>
                <a:close/>
              </a:path>
              <a:path w="9280247" h="5768246" stroke="0" extrusionOk="0">
                <a:moveTo>
                  <a:pt x="0" y="0"/>
                </a:moveTo>
                <a:cubicBezTo>
                  <a:pt x="252792" y="16908"/>
                  <a:pt x="415207" y="-8820"/>
                  <a:pt x="570072" y="0"/>
                </a:cubicBezTo>
                <a:cubicBezTo>
                  <a:pt x="724937" y="8820"/>
                  <a:pt x="786658" y="6001"/>
                  <a:pt x="954540" y="0"/>
                </a:cubicBezTo>
                <a:cubicBezTo>
                  <a:pt x="1122422" y="-6001"/>
                  <a:pt x="1516898" y="-16178"/>
                  <a:pt x="1803019" y="0"/>
                </a:cubicBezTo>
                <a:cubicBezTo>
                  <a:pt x="2089140" y="16178"/>
                  <a:pt x="2204834" y="944"/>
                  <a:pt x="2373092" y="0"/>
                </a:cubicBezTo>
                <a:cubicBezTo>
                  <a:pt x="2541350" y="-944"/>
                  <a:pt x="2688681" y="-19231"/>
                  <a:pt x="2943164" y="0"/>
                </a:cubicBezTo>
                <a:cubicBezTo>
                  <a:pt x="3197647" y="19231"/>
                  <a:pt x="3595222" y="2223"/>
                  <a:pt x="3791644" y="0"/>
                </a:cubicBezTo>
                <a:cubicBezTo>
                  <a:pt x="3988066" y="-2223"/>
                  <a:pt x="4095622" y="-1058"/>
                  <a:pt x="4268914" y="0"/>
                </a:cubicBezTo>
                <a:cubicBezTo>
                  <a:pt x="4442206" y="1058"/>
                  <a:pt x="4713488" y="-12421"/>
                  <a:pt x="5117393" y="0"/>
                </a:cubicBezTo>
                <a:cubicBezTo>
                  <a:pt x="5521298" y="12421"/>
                  <a:pt x="5598618" y="-4355"/>
                  <a:pt x="5965873" y="0"/>
                </a:cubicBezTo>
                <a:cubicBezTo>
                  <a:pt x="6333128" y="4355"/>
                  <a:pt x="6490057" y="4147"/>
                  <a:pt x="6628748" y="0"/>
                </a:cubicBezTo>
                <a:cubicBezTo>
                  <a:pt x="6767440" y="-4147"/>
                  <a:pt x="7061741" y="-6355"/>
                  <a:pt x="7477228" y="0"/>
                </a:cubicBezTo>
                <a:cubicBezTo>
                  <a:pt x="7892715" y="6355"/>
                  <a:pt x="7863809" y="22264"/>
                  <a:pt x="8047300" y="0"/>
                </a:cubicBezTo>
                <a:cubicBezTo>
                  <a:pt x="8230791" y="-22264"/>
                  <a:pt x="8365120" y="6067"/>
                  <a:pt x="8617372" y="0"/>
                </a:cubicBezTo>
                <a:cubicBezTo>
                  <a:pt x="8869624" y="-6067"/>
                  <a:pt x="9130004" y="13539"/>
                  <a:pt x="9280247" y="0"/>
                </a:cubicBezTo>
                <a:cubicBezTo>
                  <a:pt x="9267391" y="285700"/>
                  <a:pt x="9252056" y="396152"/>
                  <a:pt x="9280247" y="583234"/>
                </a:cubicBezTo>
                <a:cubicBezTo>
                  <a:pt x="9308438" y="770316"/>
                  <a:pt x="9269205" y="985875"/>
                  <a:pt x="9280247" y="1224150"/>
                </a:cubicBezTo>
                <a:cubicBezTo>
                  <a:pt x="9291289" y="1462425"/>
                  <a:pt x="9290479" y="1780524"/>
                  <a:pt x="9280247" y="1922749"/>
                </a:cubicBezTo>
                <a:cubicBezTo>
                  <a:pt x="9270015" y="2064974"/>
                  <a:pt x="9305806" y="2420305"/>
                  <a:pt x="9280247" y="2621347"/>
                </a:cubicBezTo>
                <a:cubicBezTo>
                  <a:pt x="9254688" y="2822389"/>
                  <a:pt x="9255682" y="2980350"/>
                  <a:pt x="9280247" y="3319946"/>
                </a:cubicBezTo>
                <a:cubicBezTo>
                  <a:pt x="9304812" y="3659542"/>
                  <a:pt x="9287001" y="3681931"/>
                  <a:pt x="9280247" y="3787815"/>
                </a:cubicBezTo>
                <a:cubicBezTo>
                  <a:pt x="9273493" y="3893699"/>
                  <a:pt x="9300965" y="4163754"/>
                  <a:pt x="9280247" y="4313366"/>
                </a:cubicBezTo>
                <a:cubicBezTo>
                  <a:pt x="9259529" y="4462978"/>
                  <a:pt x="9255601" y="4860267"/>
                  <a:pt x="9280247" y="5011965"/>
                </a:cubicBezTo>
                <a:cubicBezTo>
                  <a:pt x="9304893" y="5163663"/>
                  <a:pt x="9299346" y="5448929"/>
                  <a:pt x="9280247" y="5768246"/>
                </a:cubicBezTo>
                <a:cubicBezTo>
                  <a:pt x="9167596" y="5776561"/>
                  <a:pt x="8949994" y="5758322"/>
                  <a:pt x="8802977" y="5768246"/>
                </a:cubicBezTo>
                <a:cubicBezTo>
                  <a:pt x="8655960" y="5778171"/>
                  <a:pt x="8590574" y="5751659"/>
                  <a:pt x="8418510" y="5768246"/>
                </a:cubicBezTo>
                <a:cubicBezTo>
                  <a:pt x="8246446" y="5784833"/>
                  <a:pt x="8168232" y="5754505"/>
                  <a:pt x="8034042" y="5768246"/>
                </a:cubicBezTo>
                <a:cubicBezTo>
                  <a:pt x="7899852" y="5781987"/>
                  <a:pt x="7607645" y="5753900"/>
                  <a:pt x="7371168" y="5768246"/>
                </a:cubicBezTo>
                <a:cubicBezTo>
                  <a:pt x="7134691" y="5782592"/>
                  <a:pt x="7021485" y="5765802"/>
                  <a:pt x="6893898" y="5768246"/>
                </a:cubicBezTo>
                <a:cubicBezTo>
                  <a:pt x="6766311" y="5770691"/>
                  <a:pt x="6479881" y="5733489"/>
                  <a:pt x="6138221" y="5768246"/>
                </a:cubicBezTo>
                <a:cubicBezTo>
                  <a:pt x="5796561" y="5803003"/>
                  <a:pt x="5842248" y="5773256"/>
                  <a:pt x="5660951" y="5768246"/>
                </a:cubicBezTo>
                <a:cubicBezTo>
                  <a:pt x="5479654" y="5763237"/>
                  <a:pt x="5121006" y="5756523"/>
                  <a:pt x="4905273" y="5768246"/>
                </a:cubicBezTo>
                <a:cubicBezTo>
                  <a:pt x="4689540" y="5779969"/>
                  <a:pt x="4702823" y="5752765"/>
                  <a:pt x="4520806" y="5768246"/>
                </a:cubicBezTo>
                <a:cubicBezTo>
                  <a:pt x="4338789" y="5783727"/>
                  <a:pt x="4005489" y="5771551"/>
                  <a:pt x="3765129" y="5768246"/>
                </a:cubicBezTo>
                <a:cubicBezTo>
                  <a:pt x="3524769" y="5764941"/>
                  <a:pt x="3511502" y="5776446"/>
                  <a:pt x="3287859" y="5768246"/>
                </a:cubicBezTo>
                <a:cubicBezTo>
                  <a:pt x="3064216" y="5760047"/>
                  <a:pt x="3061765" y="5773355"/>
                  <a:pt x="2903392" y="5768246"/>
                </a:cubicBezTo>
                <a:cubicBezTo>
                  <a:pt x="2745019" y="5763137"/>
                  <a:pt x="2569894" y="5790656"/>
                  <a:pt x="2426122" y="5768246"/>
                </a:cubicBezTo>
                <a:cubicBezTo>
                  <a:pt x="2282350" y="5745837"/>
                  <a:pt x="2015094" y="5771211"/>
                  <a:pt x="1670444" y="5768246"/>
                </a:cubicBezTo>
                <a:cubicBezTo>
                  <a:pt x="1325794" y="5765281"/>
                  <a:pt x="1332332" y="5768374"/>
                  <a:pt x="1193175" y="5768246"/>
                </a:cubicBezTo>
                <a:cubicBezTo>
                  <a:pt x="1054018" y="5768118"/>
                  <a:pt x="993409" y="5754405"/>
                  <a:pt x="808707" y="5768246"/>
                </a:cubicBezTo>
                <a:cubicBezTo>
                  <a:pt x="624005" y="5782087"/>
                  <a:pt x="296738" y="5799702"/>
                  <a:pt x="0" y="5768246"/>
                </a:cubicBezTo>
                <a:cubicBezTo>
                  <a:pt x="-28488" y="5482514"/>
                  <a:pt x="-25384" y="5419375"/>
                  <a:pt x="0" y="5185012"/>
                </a:cubicBezTo>
                <a:cubicBezTo>
                  <a:pt x="25384" y="4950649"/>
                  <a:pt x="-14111" y="4904038"/>
                  <a:pt x="0" y="4717143"/>
                </a:cubicBezTo>
                <a:cubicBezTo>
                  <a:pt x="14111" y="4530248"/>
                  <a:pt x="29966" y="4306506"/>
                  <a:pt x="0" y="4076227"/>
                </a:cubicBezTo>
                <a:cubicBezTo>
                  <a:pt x="-29966" y="3845948"/>
                  <a:pt x="25231" y="3767206"/>
                  <a:pt x="0" y="3550676"/>
                </a:cubicBezTo>
                <a:cubicBezTo>
                  <a:pt x="-25231" y="3334146"/>
                  <a:pt x="31368" y="3118125"/>
                  <a:pt x="0" y="2909760"/>
                </a:cubicBezTo>
                <a:cubicBezTo>
                  <a:pt x="-31368" y="2701395"/>
                  <a:pt x="-27069" y="2398484"/>
                  <a:pt x="0" y="2268843"/>
                </a:cubicBezTo>
                <a:cubicBezTo>
                  <a:pt x="27069" y="2139202"/>
                  <a:pt x="-24229" y="1930486"/>
                  <a:pt x="0" y="1627927"/>
                </a:cubicBezTo>
                <a:cubicBezTo>
                  <a:pt x="24229" y="1325368"/>
                  <a:pt x="-21461" y="1115315"/>
                  <a:pt x="0" y="987011"/>
                </a:cubicBezTo>
                <a:cubicBezTo>
                  <a:pt x="21461" y="858707"/>
                  <a:pt x="-15954" y="339503"/>
                  <a:pt x="0" y="0"/>
                </a:cubicBezTo>
                <a:close/>
              </a:path>
            </a:pathLst>
          </a:custGeom>
          <a:ln w="28575">
            <a:solidFill>
              <a:srgbClr val="FFFF00"/>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err="1">
                <a:sym typeface="Consolas"/>
              </a:rPr>
              <a:t>apiVersion</a:t>
            </a:r>
            <a:r>
              <a:rPr lang="en-US" dirty="0">
                <a:sym typeface="Consolas"/>
              </a:rPr>
              <a:t>: </a:t>
            </a:r>
            <a:r>
              <a:rPr lang="en-US" dirty="0" err="1">
                <a:sym typeface="Consolas"/>
              </a:rPr>
              <a:t>velero.io</a:t>
            </a:r>
            <a:r>
              <a:rPr lang="en-US" dirty="0">
                <a:sym typeface="Consolas"/>
              </a:rPr>
              <a:t>/v1</a:t>
            </a:r>
          </a:p>
          <a:p>
            <a:r>
              <a:rPr lang="en-US" dirty="0">
                <a:sym typeface="Consolas"/>
              </a:rPr>
              <a:t>kind: </a:t>
            </a:r>
            <a:r>
              <a:rPr lang="en-US" b="1" dirty="0" err="1">
                <a:solidFill>
                  <a:schemeClr val="accent5">
                    <a:lumMod val="60000"/>
                    <a:lumOff val="40000"/>
                  </a:schemeClr>
                </a:solidFill>
                <a:sym typeface="Consolas"/>
              </a:rPr>
              <a:t>BackupStorageLocation</a:t>
            </a:r>
            <a:endParaRPr lang="en-US" b="1" dirty="0">
              <a:solidFill>
                <a:schemeClr val="accent5">
                  <a:lumMod val="60000"/>
                  <a:lumOff val="40000"/>
                </a:schemeClr>
              </a:solidFill>
              <a:sym typeface="Consolas"/>
            </a:endParaRPr>
          </a:p>
          <a:p>
            <a:r>
              <a:rPr lang="en-US" dirty="0">
                <a:sym typeface="Consolas"/>
              </a:rPr>
              <a:t>metadata:</a:t>
            </a:r>
          </a:p>
          <a:p>
            <a:r>
              <a:rPr lang="en-US" dirty="0">
                <a:sym typeface="Consolas"/>
              </a:rPr>
              <a:t>  name: ontape-s3-bbl</a:t>
            </a:r>
          </a:p>
          <a:p>
            <a:r>
              <a:rPr lang="en-US" dirty="0">
                <a:sym typeface="Consolas"/>
              </a:rPr>
              <a:t>  namespace: </a:t>
            </a:r>
            <a:r>
              <a:rPr lang="en-US" dirty="0" err="1">
                <a:sym typeface="Consolas"/>
              </a:rPr>
              <a:t>openshift-adp</a:t>
            </a:r>
            <a:endParaRPr lang="en-US" dirty="0">
              <a:sym typeface="Consolas"/>
            </a:endParaRPr>
          </a:p>
          <a:p>
            <a:r>
              <a:rPr lang="en-US" dirty="0">
                <a:sym typeface="Consolas"/>
              </a:rPr>
              <a:t>spec:</a:t>
            </a:r>
          </a:p>
          <a:p>
            <a:r>
              <a:rPr lang="en-US" dirty="0">
                <a:sym typeface="Consolas"/>
              </a:rPr>
              <a:t>  provider: </a:t>
            </a:r>
            <a:r>
              <a:rPr lang="en-US" dirty="0" err="1">
                <a:sym typeface="Consolas"/>
              </a:rPr>
              <a:t>aws</a:t>
            </a:r>
            <a:endParaRPr lang="en-US" dirty="0">
              <a:sym typeface="Consolas"/>
            </a:endParaRPr>
          </a:p>
          <a:p>
            <a:r>
              <a:rPr lang="en-US" dirty="0">
                <a:sym typeface="Consolas"/>
              </a:rPr>
              <a:t>  </a:t>
            </a:r>
            <a:r>
              <a:rPr lang="en-US" dirty="0" err="1">
                <a:sym typeface="Consolas"/>
              </a:rPr>
              <a:t>objectStorage</a:t>
            </a:r>
            <a:r>
              <a:rPr lang="en-US" dirty="0">
                <a:sym typeface="Consolas"/>
              </a:rPr>
              <a:t>:</a:t>
            </a:r>
          </a:p>
          <a:p>
            <a:r>
              <a:rPr lang="en-US" dirty="0">
                <a:sym typeface="Consolas"/>
              </a:rPr>
              <a:t>    bucket: </a:t>
            </a:r>
            <a:r>
              <a:rPr lang="en-US" b="1" dirty="0">
                <a:solidFill>
                  <a:schemeClr val="accent5">
                    <a:lumMod val="60000"/>
                    <a:lumOff val="40000"/>
                  </a:schemeClr>
                </a:solidFill>
                <a:sym typeface="Consolas"/>
              </a:rPr>
              <a:t>&lt;YOUR_S3_BUCKET_NAME&gt;</a:t>
            </a:r>
          </a:p>
          <a:p>
            <a:r>
              <a:rPr lang="en-US" dirty="0">
                <a:sym typeface="Consolas"/>
              </a:rPr>
              <a:t>    prefix: backups/</a:t>
            </a:r>
          </a:p>
          <a:p>
            <a:r>
              <a:rPr lang="en-US" dirty="0">
                <a:sym typeface="Consolas"/>
              </a:rPr>
              <a:t>    config:</a:t>
            </a:r>
          </a:p>
          <a:p>
            <a:r>
              <a:rPr lang="en-US" dirty="0">
                <a:sym typeface="Consolas"/>
              </a:rPr>
              <a:t>      s3ForcePathStyle: "true"</a:t>
            </a:r>
          </a:p>
          <a:p>
            <a:r>
              <a:rPr lang="en-US" dirty="0">
                <a:sym typeface="Consolas"/>
              </a:rPr>
              <a:t>      region: default</a:t>
            </a:r>
          </a:p>
          <a:p>
            <a:r>
              <a:rPr lang="en-US" dirty="0">
                <a:sym typeface="Consolas"/>
              </a:rPr>
              <a:t>      s3Url: https</a:t>
            </a:r>
            <a:r>
              <a:rPr lang="en-US" b="1" dirty="0">
                <a:solidFill>
                  <a:schemeClr val="accent5">
                    <a:lumMod val="60000"/>
                    <a:lumOff val="40000"/>
                  </a:schemeClr>
                </a:solidFill>
                <a:sym typeface="Consolas"/>
              </a:rPr>
              <a:t>://&lt;ONTAP_S3_ENDPOINT&gt;</a:t>
            </a:r>
          </a:p>
          <a:p>
            <a:r>
              <a:rPr lang="en-US" dirty="0">
                <a:sym typeface="Consolas"/>
              </a:rPr>
              <a:t>  credential:</a:t>
            </a:r>
          </a:p>
          <a:p>
            <a:r>
              <a:rPr lang="en-US" dirty="0">
                <a:sym typeface="Consolas"/>
              </a:rPr>
              <a:t>    name: cloud-credentials</a:t>
            </a:r>
          </a:p>
          <a:p>
            <a:r>
              <a:rPr lang="en-US" dirty="0">
                <a:sym typeface="Consolas"/>
              </a:rPr>
              <a:t>    key: cloud</a:t>
            </a:r>
          </a:p>
          <a:p>
            <a:r>
              <a:rPr lang="en-US" dirty="0">
                <a:sym typeface="Consolas"/>
              </a:rPr>
              <a:t>  config:</a:t>
            </a:r>
          </a:p>
          <a:p>
            <a:r>
              <a:rPr lang="en-US" dirty="0">
                <a:sym typeface="Consolas"/>
              </a:rPr>
              <a:t>    </a:t>
            </a:r>
            <a:r>
              <a:rPr lang="en-US" dirty="0" err="1">
                <a:sym typeface="Consolas"/>
              </a:rPr>
              <a:t>insecureSkipTLSVerify</a:t>
            </a:r>
            <a:r>
              <a:rPr lang="en-US" dirty="0">
                <a:sym typeface="Consolas"/>
              </a:rPr>
              <a:t>: "false" </a:t>
            </a:r>
            <a:r>
              <a:rPr lang="en-US" sz="1100" dirty="0">
                <a:sym typeface="Consolas"/>
              </a:rPr>
              <a:t># Set to "true" if not using TLS or for testing</a:t>
            </a:r>
          </a:p>
          <a:p>
            <a:r>
              <a:rPr lang="en-US" dirty="0">
                <a:sym typeface="Consolas"/>
              </a:rPr>
              <a:t>    </a:t>
            </a:r>
            <a:r>
              <a:rPr lang="en-US" dirty="0" err="1">
                <a:sym typeface="Consolas"/>
              </a:rPr>
              <a:t>caCert</a:t>
            </a:r>
            <a:r>
              <a:rPr lang="en-US" dirty="0">
                <a:sym typeface="Consolas"/>
              </a:rPr>
              <a:t>: </a:t>
            </a:r>
            <a:r>
              <a:rPr lang="en-US" b="1" dirty="0">
                <a:solidFill>
                  <a:schemeClr val="accent3"/>
                </a:solidFill>
                <a:sym typeface="Consolas"/>
              </a:rPr>
              <a:t>s3-ca-bundle</a:t>
            </a:r>
          </a:p>
        </p:txBody>
      </p:sp>
      <p:grpSp>
        <p:nvGrpSpPr>
          <p:cNvPr id="9" name="Group 27">
            <a:extLst>
              <a:ext uri="{FF2B5EF4-FFF2-40B4-BE49-F238E27FC236}">
                <a16:creationId xmlns:a16="http://schemas.microsoft.com/office/drawing/2014/main" id="{0F5E6CA9-3D22-26F2-AADE-32330AC726E6}"/>
              </a:ext>
            </a:extLst>
          </p:cNvPr>
          <p:cNvGrpSpPr/>
          <p:nvPr/>
        </p:nvGrpSpPr>
        <p:grpSpPr>
          <a:xfrm>
            <a:off x="349827" y="1888414"/>
            <a:ext cx="6764482" cy="3331286"/>
            <a:chOff x="-185577" y="-627139"/>
            <a:chExt cx="11329035" cy="5534406"/>
          </a:xfrm>
        </p:grpSpPr>
        <p:sp>
          <p:nvSpPr>
            <p:cNvPr id="10" name="Freeform 28">
              <a:extLst>
                <a:ext uri="{FF2B5EF4-FFF2-40B4-BE49-F238E27FC236}">
                  <a16:creationId xmlns:a16="http://schemas.microsoft.com/office/drawing/2014/main" id="{9CEDF020-2B6C-E23F-6315-971EFF0E4916}"/>
                </a:ext>
              </a:extLst>
            </p:cNvPr>
            <p:cNvSpPr/>
            <p:nvPr/>
          </p:nvSpPr>
          <p:spPr>
            <a:xfrm>
              <a:off x="-185577" y="-627139"/>
              <a:ext cx="11329035" cy="5534406"/>
            </a:xfrm>
            <a:custGeom>
              <a:avLst/>
              <a:gdLst/>
              <a:ahLst/>
              <a:cxnLst/>
              <a:rect l="l" t="t" r="r" b="b"/>
              <a:pathLst>
                <a:path w="11329035" h="5534406">
                  <a:moveTo>
                    <a:pt x="0" y="69469"/>
                  </a:moveTo>
                  <a:cubicBezTo>
                    <a:pt x="0" y="31115"/>
                    <a:pt x="31115" y="0"/>
                    <a:pt x="69469" y="0"/>
                  </a:cubicBezTo>
                  <a:lnTo>
                    <a:pt x="11259566" y="0"/>
                  </a:lnTo>
                  <a:cubicBezTo>
                    <a:pt x="11297920" y="0"/>
                    <a:pt x="11329035" y="31115"/>
                    <a:pt x="11329035" y="69469"/>
                  </a:cubicBezTo>
                  <a:lnTo>
                    <a:pt x="11329035" y="5464937"/>
                  </a:lnTo>
                  <a:cubicBezTo>
                    <a:pt x="11329035" y="5503291"/>
                    <a:pt x="11297920" y="5534406"/>
                    <a:pt x="11259566" y="5534406"/>
                  </a:cubicBezTo>
                  <a:lnTo>
                    <a:pt x="69469" y="5534406"/>
                  </a:lnTo>
                  <a:cubicBezTo>
                    <a:pt x="31115" y="5534406"/>
                    <a:pt x="0" y="5503291"/>
                    <a:pt x="0" y="5464937"/>
                  </a:cubicBezTo>
                  <a:close/>
                </a:path>
              </a:pathLst>
            </a:custGeom>
            <a:solidFill>
              <a:srgbClr val="191231"/>
            </a:solidFill>
          </p:spPr>
        </p:sp>
      </p:grpSp>
      <p:sp>
        <p:nvSpPr>
          <p:cNvPr id="5" name="TextBox 22">
            <a:extLst>
              <a:ext uri="{FF2B5EF4-FFF2-40B4-BE49-F238E27FC236}">
                <a16:creationId xmlns:a16="http://schemas.microsoft.com/office/drawing/2014/main" id="{AFE86413-F0D9-A769-76D6-0DD0780201A0}"/>
              </a:ext>
            </a:extLst>
          </p:cNvPr>
          <p:cNvSpPr txBox="1"/>
          <p:nvPr/>
        </p:nvSpPr>
        <p:spPr>
          <a:xfrm>
            <a:off x="530405" y="2155373"/>
            <a:ext cx="6583904" cy="2884123"/>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err="1">
                <a:sym typeface="Consolas"/>
              </a:rPr>
              <a:t>apiVersion</a:t>
            </a:r>
            <a:r>
              <a:rPr lang="en-US" dirty="0">
                <a:sym typeface="Consolas"/>
              </a:rPr>
              <a:t> v1</a:t>
            </a:r>
          </a:p>
          <a:p>
            <a:r>
              <a:rPr lang="en-US" dirty="0">
                <a:sym typeface="Consolas"/>
              </a:rPr>
              <a:t>kind: </a:t>
            </a:r>
            <a:r>
              <a:rPr lang="en-US" dirty="0" err="1">
                <a:sym typeface="Consolas"/>
              </a:rPr>
              <a:t>ConfigMap</a:t>
            </a:r>
            <a:endParaRPr lang="en-US" dirty="0">
              <a:sym typeface="Consolas"/>
            </a:endParaRPr>
          </a:p>
          <a:p>
            <a:r>
              <a:rPr lang="en-US" dirty="0">
                <a:sym typeface="Consolas"/>
              </a:rPr>
              <a:t>metadata:</a:t>
            </a:r>
          </a:p>
          <a:p>
            <a:r>
              <a:rPr lang="en-US" dirty="0">
                <a:sym typeface="Consolas"/>
              </a:rPr>
              <a:t>  name: </a:t>
            </a:r>
            <a:r>
              <a:rPr lang="en-US" b="1" dirty="0">
                <a:solidFill>
                  <a:schemeClr val="accent3"/>
                </a:solidFill>
                <a:sym typeface="Consolas"/>
              </a:rPr>
              <a:t>s3-ca-bundle</a:t>
            </a:r>
          </a:p>
          <a:p>
            <a:r>
              <a:rPr lang="en-US" dirty="0">
                <a:sym typeface="Consolas"/>
              </a:rPr>
              <a:t>  namespace: </a:t>
            </a:r>
            <a:r>
              <a:rPr lang="en-US" dirty="0" err="1">
                <a:sym typeface="Consolas"/>
              </a:rPr>
              <a:t>openshift-adp</a:t>
            </a:r>
            <a:endParaRPr lang="en-US" dirty="0">
              <a:sym typeface="Consolas"/>
            </a:endParaRPr>
          </a:p>
          <a:p>
            <a:r>
              <a:rPr lang="en-US" dirty="0">
                <a:sym typeface="Consolas"/>
              </a:rPr>
              <a:t>data:</a:t>
            </a:r>
          </a:p>
          <a:p>
            <a:r>
              <a:rPr lang="en-US" dirty="0">
                <a:sym typeface="Consolas"/>
              </a:rPr>
              <a:t>  </a:t>
            </a:r>
            <a:r>
              <a:rPr lang="en-US" dirty="0" err="1">
                <a:sym typeface="Consolas"/>
              </a:rPr>
              <a:t>ca.crt</a:t>
            </a:r>
            <a:r>
              <a:rPr lang="en-US" dirty="0">
                <a:sym typeface="Consolas"/>
              </a:rPr>
              <a:t>: |</a:t>
            </a:r>
          </a:p>
          <a:p>
            <a:r>
              <a:rPr lang="en-US" dirty="0">
                <a:sym typeface="Consolas"/>
              </a:rPr>
              <a:t>    -----BEGIN CERTIFICATE-----</a:t>
            </a:r>
          </a:p>
          <a:p>
            <a:r>
              <a:rPr lang="en-US" dirty="0">
                <a:sym typeface="Consolas"/>
              </a:rPr>
              <a:t>    ... (your CA certificate content) ...</a:t>
            </a:r>
          </a:p>
          <a:p>
            <a:r>
              <a:rPr lang="en-US" dirty="0">
                <a:sym typeface="Consolas"/>
              </a:rPr>
              <a:t>    -----END CERTIFICATE-----</a:t>
            </a:r>
          </a:p>
        </p:txBody>
      </p:sp>
      <p:sp>
        <p:nvSpPr>
          <p:cNvPr id="13" name="TextBox 12">
            <a:extLst>
              <a:ext uri="{FF2B5EF4-FFF2-40B4-BE49-F238E27FC236}">
                <a16:creationId xmlns:a16="http://schemas.microsoft.com/office/drawing/2014/main" id="{0089D856-44DD-DD33-1F90-5EF0BDDE5EF4}"/>
              </a:ext>
            </a:extLst>
          </p:cNvPr>
          <p:cNvSpPr txBox="1"/>
          <p:nvPr/>
        </p:nvSpPr>
        <p:spPr>
          <a:xfrm>
            <a:off x="8913286" y="8095688"/>
            <a:ext cx="9656618" cy="369332"/>
          </a:xfrm>
          <a:prstGeom prst="rect">
            <a:avLst/>
          </a:prstGeom>
          <a:noFill/>
        </p:spPr>
        <p:txBody>
          <a:bodyPr wrap="square">
            <a:spAutoFit/>
          </a:bodyPr>
          <a:lstStyle/>
          <a:p>
            <a:r>
              <a:rPr lang="en-US" dirty="0">
                <a:solidFill>
                  <a:schemeClr val="bg1"/>
                </a:solidFill>
                <a:sym typeface="Inter"/>
              </a:rPr>
              <a:t>Replace &lt;YOUR_S3_BUCKET_NAME&gt; and &lt;ONTAP_S3_ENDPOINT&gt; with your ONTAP S3 details.</a:t>
            </a:r>
          </a:p>
        </p:txBody>
      </p:sp>
      <p:sp>
        <p:nvSpPr>
          <p:cNvPr id="14" name="Rectangle 13">
            <a:extLst>
              <a:ext uri="{FF2B5EF4-FFF2-40B4-BE49-F238E27FC236}">
                <a16:creationId xmlns:a16="http://schemas.microsoft.com/office/drawing/2014/main" id="{9EB12960-8BE8-8376-DD75-12E0FDA944B4}"/>
              </a:ext>
            </a:extLst>
          </p:cNvPr>
          <p:cNvSpPr/>
          <p:nvPr/>
        </p:nvSpPr>
        <p:spPr>
          <a:xfrm>
            <a:off x="9173675" y="5753100"/>
            <a:ext cx="1646725" cy="3048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E897D16-C417-AFCA-9E69-4E215FED85A3}"/>
              </a:ext>
            </a:extLst>
          </p:cNvPr>
          <p:cNvSpPr txBox="1"/>
          <p:nvPr/>
        </p:nvSpPr>
        <p:spPr>
          <a:xfrm>
            <a:off x="235448" y="5953991"/>
            <a:ext cx="8378874" cy="3172535"/>
          </a:xfrm>
          <a:prstGeom prst="rect">
            <a:avLst/>
          </a:prstGeom>
        </p:spPr>
        <p:txBody>
          <a:bodyPr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err="1">
                <a:sym typeface="Consolas"/>
              </a:rPr>
              <a:t>apiVersion</a:t>
            </a:r>
            <a:r>
              <a:rPr lang="en-US" dirty="0">
                <a:sym typeface="Consolas"/>
              </a:rPr>
              <a:t> v1</a:t>
            </a:r>
          </a:p>
          <a:p>
            <a:r>
              <a:rPr lang="en-US" dirty="0">
                <a:sym typeface="Consolas"/>
              </a:rPr>
              <a:t>kind: Secret</a:t>
            </a:r>
          </a:p>
          <a:p>
            <a:r>
              <a:rPr lang="en-US" dirty="0">
                <a:sym typeface="Consolas"/>
              </a:rPr>
              <a:t>metadata:</a:t>
            </a:r>
          </a:p>
          <a:p>
            <a:r>
              <a:rPr lang="en-US" dirty="0">
                <a:sym typeface="Consolas"/>
              </a:rPr>
              <a:t>  name: </a:t>
            </a:r>
            <a:r>
              <a:rPr lang="en-US" b="1" dirty="0">
                <a:solidFill>
                  <a:schemeClr val="tx2">
                    <a:lumMod val="60000"/>
                    <a:lumOff val="40000"/>
                  </a:schemeClr>
                </a:solidFill>
                <a:sym typeface="Consolas"/>
              </a:rPr>
              <a:t>cloud-credentials</a:t>
            </a:r>
          </a:p>
          <a:p>
            <a:r>
              <a:rPr lang="en-US" dirty="0">
                <a:sym typeface="Consolas"/>
              </a:rPr>
              <a:t>  namespace: </a:t>
            </a:r>
            <a:r>
              <a:rPr lang="en-US" dirty="0" err="1">
                <a:sym typeface="Consolas"/>
              </a:rPr>
              <a:t>openshift-adp</a:t>
            </a:r>
            <a:endParaRPr lang="en-US" dirty="0">
              <a:sym typeface="Consolas"/>
            </a:endParaRPr>
          </a:p>
          <a:p>
            <a:r>
              <a:rPr lang="en-US" dirty="0">
                <a:sym typeface="Consolas"/>
              </a:rPr>
              <a:t>type: Opaque</a:t>
            </a:r>
          </a:p>
          <a:p>
            <a:r>
              <a:rPr lang="en-US" dirty="0">
                <a:sym typeface="Consolas"/>
              </a:rPr>
              <a:t>data:</a:t>
            </a:r>
          </a:p>
          <a:p>
            <a:r>
              <a:rPr lang="en-US" dirty="0">
                <a:sym typeface="Consolas"/>
              </a:rPr>
              <a:t>  </a:t>
            </a:r>
            <a:r>
              <a:rPr lang="en-US" b="1" dirty="0">
                <a:solidFill>
                  <a:schemeClr val="accent6"/>
                </a:solidFill>
                <a:sym typeface="Consolas"/>
              </a:rPr>
              <a:t>cloud</a:t>
            </a:r>
            <a:r>
              <a:rPr lang="en-US" dirty="0">
                <a:sym typeface="Consolas"/>
              </a:rPr>
              <a:t>: |</a:t>
            </a:r>
          </a:p>
          <a:p>
            <a:r>
              <a:rPr lang="en-US" dirty="0">
                <a:sym typeface="Consolas"/>
              </a:rPr>
              <a:t>    [default]</a:t>
            </a:r>
          </a:p>
          <a:p>
            <a:r>
              <a:rPr lang="en-US" dirty="0">
                <a:sym typeface="Consolas"/>
              </a:rPr>
              <a:t>    </a:t>
            </a:r>
            <a:r>
              <a:rPr lang="en-US" dirty="0" err="1">
                <a:sym typeface="Consolas"/>
              </a:rPr>
              <a:t>aws_access_key_id</a:t>
            </a:r>
            <a:r>
              <a:rPr lang="en-US" dirty="0">
                <a:sym typeface="Consolas"/>
              </a:rPr>
              <a:t>=&lt;YOUR_ACCESS_KEY_ID&gt;</a:t>
            </a:r>
          </a:p>
          <a:p>
            <a:r>
              <a:rPr lang="en-US" dirty="0">
                <a:sym typeface="Consolas"/>
              </a:rPr>
              <a:t>    </a:t>
            </a:r>
            <a:r>
              <a:rPr lang="en-US" dirty="0" err="1">
                <a:sym typeface="Consolas"/>
              </a:rPr>
              <a:t>aws_secret_access_key</a:t>
            </a:r>
            <a:r>
              <a:rPr lang="en-US" dirty="0">
                <a:sym typeface="Consolas"/>
              </a:rPr>
              <a:t>=&lt;YOUR_SECRET_ACCESS_KEY&gt;</a:t>
            </a:r>
          </a:p>
        </p:txBody>
      </p:sp>
      <p:sp>
        <p:nvSpPr>
          <p:cNvPr id="16" name="Rectangle 15">
            <a:extLst>
              <a:ext uri="{FF2B5EF4-FFF2-40B4-BE49-F238E27FC236}">
                <a16:creationId xmlns:a16="http://schemas.microsoft.com/office/drawing/2014/main" id="{741F9906-B7F6-AD6C-381D-5E9409B92FAA}"/>
              </a:ext>
            </a:extLst>
          </p:cNvPr>
          <p:cNvSpPr/>
          <p:nvPr/>
        </p:nvSpPr>
        <p:spPr>
          <a:xfrm>
            <a:off x="9415323" y="6057900"/>
            <a:ext cx="3386277" cy="3048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769639-8779-E9C6-8DFB-435E4565381D}"/>
              </a:ext>
            </a:extLst>
          </p:cNvPr>
          <p:cNvSpPr/>
          <p:nvPr/>
        </p:nvSpPr>
        <p:spPr>
          <a:xfrm>
            <a:off x="9415323" y="6345382"/>
            <a:ext cx="1646725" cy="304800"/>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662BCA-F830-2AFB-FFBA-5258A7B10679}"/>
              </a:ext>
            </a:extLst>
          </p:cNvPr>
          <p:cNvSpPr/>
          <p:nvPr/>
        </p:nvSpPr>
        <p:spPr>
          <a:xfrm>
            <a:off x="9421444" y="7231956"/>
            <a:ext cx="3075356" cy="193583"/>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696FC-9877-A977-C32D-C928F35DC455}"/>
              </a:ext>
            </a:extLst>
          </p:cNvPr>
          <p:cNvSpPr/>
          <p:nvPr/>
        </p:nvSpPr>
        <p:spPr>
          <a:xfrm>
            <a:off x="670567" y="3009900"/>
            <a:ext cx="3075356" cy="283425"/>
          </a:xfrm>
          <a:prstGeom prst="rect">
            <a:avLst/>
          </a:prstGeom>
          <a:no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146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55"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strVal val="#ppt_w*0.70"/>
                                          </p:val>
                                        </p:tav>
                                        <p:tav tm="100000">
                                          <p:val>
                                            <p:strVal val="#ppt_w"/>
                                          </p:val>
                                        </p:tav>
                                      </p:tavLst>
                                    </p:anim>
                                    <p:anim calcmode="lin" valueType="num">
                                      <p:cBhvr>
                                        <p:cTn id="22" dur="1000" fill="hold"/>
                                        <p:tgtEl>
                                          <p:spTgt spid="5"/>
                                        </p:tgtEl>
                                        <p:attrNameLst>
                                          <p:attrName>ppt_h</p:attrName>
                                        </p:attrNameLst>
                                      </p:cBhvr>
                                      <p:tavLst>
                                        <p:tav tm="0">
                                          <p:val>
                                            <p:strVal val="#ppt_h"/>
                                          </p:val>
                                        </p:tav>
                                        <p:tav tm="100000">
                                          <p:val>
                                            <p:strVal val="#ppt_h"/>
                                          </p:val>
                                        </p:tav>
                                      </p:tavLst>
                                    </p:anim>
                                    <p:animEffect transition="in" filter="fade">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strVal val="#ppt_w*0.70"/>
                                          </p:val>
                                        </p:tav>
                                        <p:tav tm="100000">
                                          <p:val>
                                            <p:strVal val="#ppt_w"/>
                                          </p:val>
                                        </p:tav>
                                      </p:tavLst>
                                    </p:anim>
                                    <p:anim calcmode="lin" valueType="num">
                                      <p:cBhvr>
                                        <p:cTn id="29" dur="1000" fill="hold"/>
                                        <p:tgtEl>
                                          <p:spTgt spid="6"/>
                                        </p:tgtEl>
                                        <p:attrNameLst>
                                          <p:attrName>ppt_h</p:attrName>
                                        </p:attrNameLst>
                                      </p:cBhvr>
                                      <p:tavLst>
                                        <p:tav tm="0">
                                          <p:val>
                                            <p:strVal val="#ppt_h"/>
                                          </p:val>
                                        </p:tav>
                                        <p:tav tm="100000">
                                          <p:val>
                                            <p:strVal val="#ppt_h"/>
                                          </p:val>
                                        </p:tav>
                                      </p:tavLst>
                                    </p:anim>
                                    <p:animEffect transition="in" filter="fade">
                                      <p:cBhvr>
                                        <p:cTn id="30" dur="1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55"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1000" fill="hold"/>
                                        <p:tgtEl>
                                          <p:spTgt spid="8"/>
                                        </p:tgtEl>
                                        <p:attrNameLst>
                                          <p:attrName>ppt_w</p:attrName>
                                        </p:attrNameLst>
                                      </p:cBhvr>
                                      <p:tavLst>
                                        <p:tav tm="0">
                                          <p:val>
                                            <p:strVal val="#ppt_w*0.70"/>
                                          </p:val>
                                        </p:tav>
                                        <p:tav tm="100000">
                                          <p:val>
                                            <p:strVal val="#ppt_w"/>
                                          </p:val>
                                        </p:tav>
                                      </p:tavLst>
                                    </p:anim>
                                    <p:anim calcmode="lin" valueType="num">
                                      <p:cBhvr>
                                        <p:cTn id="43" dur="1000" fill="hold"/>
                                        <p:tgtEl>
                                          <p:spTgt spid="8"/>
                                        </p:tgtEl>
                                        <p:attrNameLst>
                                          <p:attrName>ppt_h</p:attrName>
                                        </p:attrNameLst>
                                      </p:cBhvr>
                                      <p:tavLst>
                                        <p:tav tm="0">
                                          <p:val>
                                            <p:strVal val="#ppt_h"/>
                                          </p:val>
                                        </p:tav>
                                        <p:tav tm="100000">
                                          <p:val>
                                            <p:strVal val="#ppt_h"/>
                                          </p:val>
                                        </p:tav>
                                      </p:tavLst>
                                    </p:anim>
                                    <p:animEffect transition="in" filter="fade">
                                      <p:cBhvr>
                                        <p:cTn id="44" dur="10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heel(1)">
                                      <p:cBhvr>
                                        <p:cTn id="49" dur="500"/>
                                        <p:tgtEl>
                                          <p:spTgt spid="14"/>
                                        </p:tgtEl>
                                      </p:cBhvr>
                                    </p:animEffect>
                                  </p:childTnLst>
                                </p:cTn>
                              </p:par>
                            </p:childTnLst>
                          </p:cTn>
                        </p:par>
                        <p:par>
                          <p:cTn id="50" fill="hold">
                            <p:stCondLst>
                              <p:cond delay="500"/>
                            </p:stCondLst>
                            <p:childTnLst>
                              <p:par>
                                <p:cTn id="51" presetID="21" presetClass="entr" presetSubtype="1"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heel(1)">
                                      <p:cBhvr>
                                        <p:cTn id="53" dur="500"/>
                                        <p:tgtEl>
                                          <p:spTgt spid="16"/>
                                        </p:tgtEl>
                                      </p:cBhvr>
                                    </p:animEffect>
                                  </p:childTnLst>
                                </p:cTn>
                              </p:par>
                            </p:childTnLst>
                          </p:cTn>
                        </p:par>
                        <p:par>
                          <p:cTn id="54" fill="hold">
                            <p:stCondLst>
                              <p:cond delay="1000"/>
                            </p:stCondLst>
                            <p:childTnLst>
                              <p:par>
                                <p:cTn id="55" presetID="21" presetClass="entr" presetSubtype="1"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heel(1)">
                                      <p:cBhvr>
                                        <p:cTn id="57" dur="500"/>
                                        <p:tgtEl>
                                          <p:spTgt spid="17"/>
                                        </p:tgtEl>
                                      </p:cBhvr>
                                    </p:animEffect>
                                  </p:childTnLst>
                                </p:cTn>
                              </p:par>
                            </p:childTnLst>
                          </p:cTn>
                        </p:par>
                        <p:par>
                          <p:cTn id="58" fill="hold">
                            <p:stCondLst>
                              <p:cond delay="1500"/>
                            </p:stCondLst>
                            <p:childTnLst>
                              <p:par>
                                <p:cTn id="59" presetID="2" presetClass="entr" presetSubtype="4" fill="hold" grpId="1"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par>
                          <p:cTn id="63" fill="hold">
                            <p:stCondLst>
                              <p:cond delay="2000"/>
                            </p:stCondLst>
                            <p:childTnLst>
                              <p:par>
                                <p:cTn id="64" presetID="21" presetClass="entr" presetSubtype="1"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heel(1)">
                                      <p:cBhvr>
                                        <p:cTn id="66" dur="500"/>
                                        <p:tgtEl>
                                          <p:spTgt spid="18"/>
                                        </p:tgtEl>
                                      </p:cBhvr>
                                    </p:animEffect>
                                  </p:childTnLst>
                                </p:cTn>
                              </p:par>
                            </p:childTnLst>
                          </p:cTn>
                        </p:par>
                        <p:par>
                          <p:cTn id="67" fill="hold">
                            <p:stCondLst>
                              <p:cond delay="2500"/>
                            </p:stCondLst>
                            <p:childTnLst>
                              <p:par>
                                <p:cTn id="68" presetID="21" presetClass="entr" presetSubtype="1"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heel(1)">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animBg="1"/>
      <p:bldP spid="5" grpId="0"/>
      <p:bldP spid="13" grpId="0"/>
      <p:bldP spid="14" grpId="0" animBg="1"/>
      <p:bldP spid="15" grpId="1"/>
      <p:bldP spid="16" grpId="0" animBg="1"/>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27">
            <a:extLst>
              <a:ext uri="{FF2B5EF4-FFF2-40B4-BE49-F238E27FC236}">
                <a16:creationId xmlns:a16="http://schemas.microsoft.com/office/drawing/2014/main" id="{EA4C6D58-1E56-2F2E-17BA-FE8E5B8054C5}"/>
              </a:ext>
            </a:extLst>
          </p:cNvPr>
          <p:cNvGrpSpPr/>
          <p:nvPr/>
        </p:nvGrpSpPr>
        <p:grpSpPr>
          <a:xfrm>
            <a:off x="457200" y="1627909"/>
            <a:ext cx="8001000" cy="2905991"/>
            <a:chOff x="-185577" y="-627139"/>
            <a:chExt cx="11329035" cy="5534406"/>
          </a:xfrm>
        </p:grpSpPr>
        <p:sp>
          <p:nvSpPr>
            <p:cNvPr id="9" name="Freeform 28">
              <a:extLst>
                <a:ext uri="{FF2B5EF4-FFF2-40B4-BE49-F238E27FC236}">
                  <a16:creationId xmlns:a16="http://schemas.microsoft.com/office/drawing/2014/main" id="{7783184C-EABC-5BB7-73C1-4E09B73A3D6A}"/>
                </a:ext>
              </a:extLst>
            </p:cNvPr>
            <p:cNvSpPr/>
            <p:nvPr/>
          </p:nvSpPr>
          <p:spPr>
            <a:xfrm>
              <a:off x="-185577" y="-627139"/>
              <a:ext cx="11329035" cy="5534406"/>
            </a:xfrm>
            <a:custGeom>
              <a:avLst/>
              <a:gdLst/>
              <a:ahLst/>
              <a:cxnLst/>
              <a:rect l="l" t="t" r="r" b="b"/>
              <a:pathLst>
                <a:path w="11329035" h="5534406">
                  <a:moveTo>
                    <a:pt x="0" y="69469"/>
                  </a:moveTo>
                  <a:cubicBezTo>
                    <a:pt x="0" y="31115"/>
                    <a:pt x="31115" y="0"/>
                    <a:pt x="69469" y="0"/>
                  </a:cubicBezTo>
                  <a:lnTo>
                    <a:pt x="11259566" y="0"/>
                  </a:lnTo>
                  <a:cubicBezTo>
                    <a:pt x="11297920" y="0"/>
                    <a:pt x="11329035" y="31115"/>
                    <a:pt x="11329035" y="69469"/>
                  </a:cubicBezTo>
                  <a:lnTo>
                    <a:pt x="11329035" y="5464937"/>
                  </a:lnTo>
                  <a:cubicBezTo>
                    <a:pt x="11329035" y="5503291"/>
                    <a:pt x="11297920" y="5534406"/>
                    <a:pt x="11259566" y="5534406"/>
                  </a:cubicBezTo>
                  <a:lnTo>
                    <a:pt x="69469" y="5534406"/>
                  </a:lnTo>
                  <a:cubicBezTo>
                    <a:pt x="31115" y="5534406"/>
                    <a:pt x="0" y="5503291"/>
                    <a:pt x="0" y="5464937"/>
                  </a:cubicBezTo>
                  <a:close/>
                </a:path>
              </a:pathLst>
            </a:custGeom>
            <a:solidFill>
              <a:srgbClr val="191231"/>
            </a:solidFill>
          </p:spPr>
        </p:sp>
      </p:grpSp>
      <p:sp>
        <p:nvSpPr>
          <p:cNvPr id="3" name="TextBox 2">
            <a:extLst>
              <a:ext uri="{FF2B5EF4-FFF2-40B4-BE49-F238E27FC236}">
                <a16:creationId xmlns:a16="http://schemas.microsoft.com/office/drawing/2014/main" id="{88B2EAAE-56E1-8B14-BCC4-39F4709EE236}"/>
              </a:ext>
            </a:extLst>
          </p:cNvPr>
          <p:cNvSpPr txBox="1"/>
          <p:nvPr/>
        </p:nvSpPr>
        <p:spPr>
          <a:xfrm>
            <a:off x="228600" y="571501"/>
            <a:ext cx="5486400" cy="245965"/>
          </a:xfrm>
          <a:prstGeom prst="rect">
            <a:avLst/>
          </a:prstGeom>
        </p:spPr>
        <p:txBody>
          <a:bodyPr wrap="square" lIns="0" tIns="0" rIns="0" bIns="0" rtlCol="0" anchor="t">
            <a:spAutoFit/>
          </a:bodyPr>
          <a:lstStyle>
            <a:defPPr>
              <a:defRPr lang="en-US"/>
            </a:defPPr>
            <a:lvl1pPr>
              <a:lnSpc>
                <a:spcPts val="1562"/>
              </a:lnSpc>
              <a:defRPr sz="2500">
                <a:solidFill>
                  <a:srgbClr val="FF8AAF"/>
                </a:solidFill>
                <a:latin typeface="Petrona Medium"/>
              </a:defRPr>
            </a:lvl1pPr>
          </a:lstStyle>
          <a:p>
            <a:r>
              <a:rPr lang="en-IN" dirty="0"/>
              <a:t>4. Define the </a:t>
            </a:r>
            <a:r>
              <a:rPr lang="en-IN" dirty="0" err="1"/>
              <a:t>VolumeSnapshotLocation</a:t>
            </a:r>
            <a:endParaRPr lang="en-IN" dirty="0"/>
          </a:p>
        </p:txBody>
      </p:sp>
      <p:sp>
        <p:nvSpPr>
          <p:cNvPr id="5" name="TextBox 4">
            <a:extLst>
              <a:ext uri="{FF2B5EF4-FFF2-40B4-BE49-F238E27FC236}">
                <a16:creationId xmlns:a16="http://schemas.microsoft.com/office/drawing/2014/main" id="{E948A796-EFAD-7042-57E6-AECA9D7D226B}"/>
              </a:ext>
            </a:extLst>
          </p:cNvPr>
          <p:cNvSpPr txBox="1"/>
          <p:nvPr/>
        </p:nvSpPr>
        <p:spPr>
          <a:xfrm>
            <a:off x="457200" y="1028700"/>
            <a:ext cx="12496800" cy="288412"/>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IN" dirty="0"/>
              <a:t>This CRD is for volume snapshots and references the CSI driver used by ONTAP.</a:t>
            </a:r>
          </a:p>
        </p:txBody>
      </p:sp>
      <p:sp>
        <p:nvSpPr>
          <p:cNvPr id="7" name="TextBox 6">
            <a:extLst>
              <a:ext uri="{FF2B5EF4-FFF2-40B4-BE49-F238E27FC236}">
                <a16:creationId xmlns:a16="http://schemas.microsoft.com/office/drawing/2014/main" id="{C7C88B9E-9A57-CA5E-DB21-4BADA7F4ED87}"/>
              </a:ext>
            </a:extLst>
          </p:cNvPr>
          <p:cNvSpPr txBox="1"/>
          <p:nvPr/>
        </p:nvSpPr>
        <p:spPr>
          <a:xfrm>
            <a:off x="762000" y="1638300"/>
            <a:ext cx="8534400" cy="2688044"/>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err="1"/>
              <a:t>apiVersion</a:t>
            </a:r>
            <a:r>
              <a:rPr lang="en-US" dirty="0"/>
              <a:t>: </a:t>
            </a:r>
            <a:r>
              <a:rPr lang="en-US" dirty="0" err="1"/>
              <a:t>velero.io</a:t>
            </a:r>
            <a:r>
              <a:rPr lang="en-US" dirty="0"/>
              <a:t>/v1</a:t>
            </a:r>
          </a:p>
          <a:p>
            <a:r>
              <a:rPr lang="en-US" dirty="0"/>
              <a:t>kind: </a:t>
            </a:r>
            <a:r>
              <a:rPr lang="en-US" b="1" dirty="0" err="1">
                <a:solidFill>
                  <a:schemeClr val="accent5">
                    <a:lumMod val="60000"/>
                    <a:lumOff val="40000"/>
                  </a:schemeClr>
                </a:solidFill>
              </a:rPr>
              <a:t>VolumeSnapshotLocation</a:t>
            </a:r>
            <a:endParaRPr lang="en-US" b="1" dirty="0">
              <a:solidFill>
                <a:schemeClr val="accent5">
                  <a:lumMod val="60000"/>
                  <a:lumOff val="40000"/>
                </a:schemeClr>
              </a:solidFill>
            </a:endParaRPr>
          </a:p>
          <a:p>
            <a:r>
              <a:rPr lang="en-US" dirty="0"/>
              <a:t>metadata:</a:t>
            </a:r>
          </a:p>
          <a:p>
            <a:r>
              <a:rPr lang="en-US" dirty="0"/>
              <a:t>  name: ontape-s3-vsl</a:t>
            </a:r>
          </a:p>
          <a:p>
            <a:r>
              <a:rPr lang="en-US" dirty="0"/>
              <a:t>  namespace: </a:t>
            </a:r>
            <a:r>
              <a:rPr lang="en-US" b="1" dirty="0" err="1">
                <a:solidFill>
                  <a:schemeClr val="accent5">
                    <a:lumMod val="60000"/>
                    <a:lumOff val="40000"/>
                  </a:schemeClr>
                </a:solidFill>
              </a:rPr>
              <a:t>openshift-adp</a:t>
            </a:r>
            <a:endParaRPr lang="en-US" b="1" dirty="0">
              <a:solidFill>
                <a:schemeClr val="accent5">
                  <a:lumMod val="60000"/>
                  <a:lumOff val="40000"/>
                </a:schemeClr>
              </a:solidFill>
            </a:endParaRPr>
          </a:p>
          <a:p>
            <a:r>
              <a:rPr lang="en-US" dirty="0"/>
              <a:t>spec:</a:t>
            </a:r>
          </a:p>
          <a:p>
            <a:r>
              <a:rPr lang="en-US" dirty="0"/>
              <a:t>  provider: </a:t>
            </a:r>
            <a:r>
              <a:rPr lang="en-US" b="1" dirty="0" err="1">
                <a:solidFill>
                  <a:schemeClr val="accent5">
                    <a:lumMod val="60000"/>
                    <a:lumOff val="40000"/>
                  </a:schemeClr>
                </a:solidFill>
              </a:rPr>
              <a:t>csi</a:t>
            </a:r>
            <a:endParaRPr lang="en-US" b="1" dirty="0">
              <a:solidFill>
                <a:schemeClr val="accent5">
                  <a:lumMod val="60000"/>
                  <a:lumOff val="40000"/>
                </a:schemeClr>
              </a:solidFill>
            </a:endParaRPr>
          </a:p>
          <a:p>
            <a:r>
              <a:rPr lang="en-US" dirty="0"/>
              <a:t>  config:</a:t>
            </a:r>
          </a:p>
          <a:p>
            <a:r>
              <a:rPr lang="en-US" dirty="0"/>
              <a:t>    csi.storage.k8s.io/driver: </a:t>
            </a:r>
            <a:r>
              <a:rPr lang="en-US" dirty="0" err="1"/>
              <a:t>csi.trident.netapp.io</a:t>
            </a:r>
            <a:endParaRPr lang="en-US" dirty="0"/>
          </a:p>
        </p:txBody>
      </p:sp>
      <p:sp>
        <p:nvSpPr>
          <p:cNvPr id="11" name="TextBox 10">
            <a:extLst>
              <a:ext uri="{FF2B5EF4-FFF2-40B4-BE49-F238E27FC236}">
                <a16:creationId xmlns:a16="http://schemas.microsoft.com/office/drawing/2014/main" id="{462DE864-184C-D033-FAC1-B23C2213C03C}"/>
              </a:ext>
            </a:extLst>
          </p:cNvPr>
          <p:cNvSpPr txBox="1"/>
          <p:nvPr/>
        </p:nvSpPr>
        <p:spPr>
          <a:xfrm>
            <a:off x="512618" y="5108196"/>
            <a:ext cx="17775382" cy="576825"/>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IN" dirty="0"/>
              <a:t>This comprehensive configuration ensures OADP can securely connect to your ONTAP S3 storage for both object and </a:t>
            </a:r>
          </a:p>
          <a:p>
            <a:r>
              <a:rPr lang="en-IN" dirty="0"/>
              <a:t>snapshot-based backups, providing a robust foundation for your OpenShift data protection strategy.</a:t>
            </a:r>
          </a:p>
        </p:txBody>
      </p:sp>
    </p:spTree>
    <p:extLst>
      <p:ext uri="{BB962C8B-B14F-4D97-AF65-F5344CB8AC3E}">
        <p14:creationId xmlns:p14="http://schemas.microsoft.com/office/powerpoint/2010/main" val="199018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
                                        <p:tgtEl>
                                          <p:spTgt spid="7"/>
                                        </p:tgtEl>
                                      </p:cBhvr>
                                    </p:animEffect>
                                    <p:anim calcmode="lin" valueType="num">
                                      <p:cBhvr>
                                        <p:cTn id="13" dur="400" fill="hold"/>
                                        <p:tgtEl>
                                          <p:spTgt spid="7"/>
                                        </p:tgtEl>
                                        <p:attrNameLst>
                                          <p:attrName>ppt_x</p:attrName>
                                        </p:attrNameLst>
                                      </p:cBhvr>
                                      <p:tavLst>
                                        <p:tav tm="0">
                                          <p:val>
                                            <p:strVal val="#ppt_x"/>
                                          </p:val>
                                        </p:tav>
                                        <p:tav tm="100000">
                                          <p:val>
                                            <p:strVal val="#ppt_x"/>
                                          </p:val>
                                        </p:tav>
                                      </p:tavLst>
                                    </p:anim>
                                    <p:anim calcmode="lin" valueType="num">
                                      <p:cBhvr>
                                        <p:cTn id="14" dur="400" fill="hold"/>
                                        <p:tgtEl>
                                          <p:spTgt spid="7"/>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wipe(left)">
                                      <p:cBhvr>
                                        <p:cTn id="25" dur="500"/>
                                        <p:tgtEl>
                                          <p:spTgt spid="11">
                                            <p:txEl>
                                              <p:pRg st="0" end="0"/>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Effect transition="in" filter="wipe(left)">
                                      <p:cBhvr>
                                        <p:cTn id="2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40"/>
          <p:cNvGrpSpPr/>
          <p:nvPr/>
        </p:nvGrpSpPr>
        <p:grpSpPr>
          <a:xfrm>
            <a:off x="598399" y="2616647"/>
            <a:ext cx="8710070" cy="876092"/>
            <a:chOff x="55517" y="-1010859"/>
            <a:chExt cx="11154156" cy="512318"/>
          </a:xfrm>
        </p:grpSpPr>
        <p:sp>
          <p:nvSpPr>
            <p:cNvPr id="41" name="Freeform 41"/>
            <p:cNvSpPr/>
            <p:nvPr/>
          </p:nvSpPr>
          <p:spPr>
            <a:xfrm>
              <a:off x="55517" y="-1010859"/>
              <a:ext cx="11154156" cy="512318"/>
            </a:xfrm>
            <a:custGeom>
              <a:avLst/>
              <a:gdLst/>
              <a:ahLst/>
              <a:cxnLst/>
              <a:rect l="l" t="t" r="r" b="b"/>
              <a:pathLst>
                <a:path w="11154156" h="512318">
                  <a:moveTo>
                    <a:pt x="0" y="24765"/>
                  </a:moveTo>
                  <a:cubicBezTo>
                    <a:pt x="0" y="11049"/>
                    <a:pt x="11049" y="0"/>
                    <a:pt x="24765" y="0"/>
                  </a:cubicBezTo>
                  <a:lnTo>
                    <a:pt x="11129391" y="0"/>
                  </a:lnTo>
                  <a:cubicBezTo>
                    <a:pt x="11143107" y="0"/>
                    <a:pt x="11154156" y="11049"/>
                    <a:pt x="11154156" y="24765"/>
                  </a:cubicBezTo>
                  <a:lnTo>
                    <a:pt x="11154156" y="487553"/>
                  </a:lnTo>
                  <a:cubicBezTo>
                    <a:pt x="11154156" y="501269"/>
                    <a:pt x="11143107" y="512318"/>
                    <a:pt x="11129391" y="512318"/>
                  </a:cubicBezTo>
                  <a:lnTo>
                    <a:pt x="24765" y="512318"/>
                  </a:lnTo>
                  <a:cubicBezTo>
                    <a:pt x="11049" y="512318"/>
                    <a:pt x="0" y="501269"/>
                    <a:pt x="0" y="487553"/>
                  </a:cubicBezTo>
                  <a:close/>
                </a:path>
              </a:pathLst>
            </a:custGeom>
            <a:solidFill>
              <a:srgbClr val="191231"/>
            </a:solidFill>
          </p:spPr>
        </p:sp>
      </p:grpSp>
      <p:grpSp>
        <p:nvGrpSpPr>
          <p:cNvPr id="57" name="Group 38">
            <a:extLst>
              <a:ext uri="{FF2B5EF4-FFF2-40B4-BE49-F238E27FC236}">
                <a16:creationId xmlns:a16="http://schemas.microsoft.com/office/drawing/2014/main" id="{84C0786E-5464-2DC3-C74B-7ACBFC13EFBB}"/>
              </a:ext>
            </a:extLst>
          </p:cNvPr>
          <p:cNvGrpSpPr/>
          <p:nvPr/>
        </p:nvGrpSpPr>
        <p:grpSpPr>
          <a:xfrm>
            <a:off x="401923" y="6302083"/>
            <a:ext cx="8630428" cy="729685"/>
            <a:chOff x="0" y="0"/>
            <a:chExt cx="11137900" cy="512365"/>
          </a:xfrm>
        </p:grpSpPr>
        <p:sp>
          <p:nvSpPr>
            <p:cNvPr id="58" name="Freeform 39">
              <a:extLst>
                <a:ext uri="{FF2B5EF4-FFF2-40B4-BE49-F238E27FC236}">
                  <a16:creationId xmlns:a16="http://schemas.microsoft.com/office/drawing/2014/main" id="{32D5CC54-FC84-E107-12DC-E7E5330EEFC6}"/>
                </a:ext>
              </a:extLst>
            </p:cNvPr>
            <p:cNvSpPr/>
            <p:nvPr/>
          </p:nvSpPr>
          <p:spPr>
            <a:xfrm>
              <a:off x="0" y="0"/>
              <a:ext cx="11137900" cy="512318"/>
            </a:xfrm>
            <a:custGeom>
              <a:avLst/>
              <a:gdLst/>
              <a:ahLst/>
              <a:cxnLst/>
              <a:rect l="l" t="t" r="r" b="b"/>
              <a:pathLst>
                <a:path w="11137900" h="512318">
                  <a:moveTo>
                    <a:pt x="0" y="69469"/>
                  </a:moveTo>
                  <a:cubicBezTo>
                    <a:pt x="0" y="31115"/>
                    <a:pt x="31115" y="0"/>
                    <a:pt x="69469" y="0"/>
                  </a:cubicBezTo>
                  <a:lnTo>
                    <a:pt x="11068431" y="0"/>
                  </a:lnTo>
                  <a:cubicBezTo>
                    <a:pt x="11106785" y="0"/>
                    <a:pt x="11137900" y="31115"/>
                    <a:pt x="11137900" y="69469"/>
                  </a:cubicBezTo>
                  <a:lnTo>
                    <a:pt x="11137900" y="442849"/>
                  </a:lnTo>
                  <a:cubicBezTo>
                    <a:pt x="11137900" y="481203"/>
                    <a:pt x="11106785" y="512318"/>
                    <a:pt x="11068431" y="512318"/>
                  </a:cubicBezTo>
                  <a:lnTo>
                    <a:pt x="69469" y="512318"/>
                  </a:lnTo>
                  <a:cubicBezTo>
                    <a:pt x="31115" y="512318"/>
                    <a:pt x="0" y="481203"/>
                    <a:pt x="0" y="442849"/>
                  </a:cubicBezTo>
                  <a:close/>
                </a:path>
              </a:pathLst>
            </a:custGeom>
            <a:solidFill>
              <a:srgbClr val="191231"/>
            </a:solidFill>
          </p:spPr>
        </p:sp>
      </p:grpSp>
      <p:grpSp>
        <p:nvGrpSpPr>
          <p:cNvPr id="14" name="Group 14"/>
          <p:cNvGrpSpPr/>
          <p:nvPr/>
        </p:nvGrpSpPr>
        <p:grpSpPr>
          <a:xfrm>
            <a:off x="678926" y="2199314"/>
            <a:ext cx="8353425" cy="582514"/>
            <a:chOff x="0" y="0"/>
            <a:chExt cx="11137900" cy="776685"/>
          </a:xfrm>
        </p:grpSpPr>
        <p:sp>
          <p:nvSpPr>
            <p:cNvPr id="15" name="Freeform 15"/>
            <p:cNvSpPr/>
            <p:nvPr/>
          </p:nvSpPr>
          <p:spPr>
            <a:xfrm>
              <a:off x="0" y="0"/>
              <a:ext cx="11137900" cy="776732"/>
            </a:xfrm>
            <a:custGeom>
              <a:avLst/>
              <a:gdLst/>
              <a:ahLst/>
              <a:cxnLst/>
              <a:rect l="l" t="t" r="r" b="b"/>
              <a:pathLst>
                <a:path w="11137900" h="776732">
                  <a:moveTo>
                    <a:pt x="0" y="69469"/>
                  </a:moveTo>
                  <a:cubicBezTo>
                    <a:pt x="0" y="31115"/>
                    <a:pt x="31115" y="0"/>
                    <a:pt x="69469" y="0"/>
                  </a:cubicBezTo>
                  <a:lnTo>
                    <a:pt x="11068431" y="0"/>
                  </a:lnTo>
                  <a:cubicBezTo>
                    <a:pt x="11106785" y="0"/>
                    <a:pt x="11137900" y="31115"/>
                    <a:pt x="11137900" y="69469"/>
                  </a:cubicBezTo>
                  <a:lnTo>
                    <a:pt x="11137900" y="707263"/>
                  </a:lnTo>
                  <a:cubicBezTo>
                    <a:pt x="11137900" y="745617"/>
                    <a:pt x="11106785" y="776732"/>
                    <a:pt x="11068431" y="776732"/>
                  </a:cubicBezTo>
                  <a:lnTo>
                    <a:pt x="69469" y="776732"/>
                  </a:lnTo>
                  <a:cubicBezTo>
                    <a:pt x="31115" y="776732"/>
                    <a:pt x="0" y="745617"/>
                    <a:pt x="0" y="707263"/>
                  </a:cubicBezTo>
                  <a:close/>
                </a:path>
              </a:pathLst>
            </a:custGeom>
            <a:solidFill>
              <a:srgbClr val="191231"/>
            </a:solidFill>
          </p:spPr>
        </p:sp>
      </p:grpSp>
      <p:grpSp>
        <p:nvGrpSpPr>
          <p:cNvPr id="16" name="Group 16"/>
          <p:cNvGrpSpPr/>
          <p:nvPr/>
        </p:nvGrpSpPr>
        <p:grpSpPr>
          <a:xfrm>
            <a:off x="613916" y="2445395"/>
            <a:ext cx="8365629" cy="582514"/>
            <a:chOff x="0" y="0"/>
            <a:chExt cx="11154172" cy="776685"/>
          </a:xfrm>
        </p:grpSpPr>
        <p:sp>
          <p:nvSpPr>
            <p:cNvPr id="17" name="Freeform 17"/>
            <p:cNvSpPr/>
            <p:nvPr/>
          </p:nvSpPr>
          <p:spPr>
            <a:xfrm>
              <a:off x="0" y="0"/>
              <a:ext cx="11154156" cy="776732"/>
            </a:xfrm>
            <a:custGeom>
              <a:avLst/>
              <a:gdLst/>
              <a:ahLst/>
              <a:cxnLst/>
              <a:rect l="l" t="t" r="r" b="b"/>
              <a:pathLst>
                <a:path w="11154156" h="776732">
                  <a:moveTo>
                    <a:pt x="0" y="24765"/>
                  </a:moveTo>
                  <a:cubicBezTo>
                    <a:pt x="0" y="11049"/>
                    <a:pt x="11049" y="0"/>
                    <a:pt x="24765" y="0"/>
                  </a:cubicBezTo>
                  <a:lnTo>
                    <a:pt x="11129391" y="0"/>
                  </a:lnTo>
                  <a:cubicBezTo>
                    <a:pt x="11143107" y="0"/>
                    <a:pt x="11154156" y="11049"/>
                    <a:pt x="11154156" y="24765"/>
                  </a:cubicBezTo>
                  <a:lnTo>
                    <a:pt x="11154156" y="751840"/>
                  </a:lnTo>
                  <a:cubicBezTo>
                    <a:pt x="11154156" y="765556"/>
                    <a:pt x="11143107" y="776605"/>
                    <a:pt x="11129391" y="776605"/>
                  </a:cubicBezTo>
                  <a:lnTo>
                    <a:pt x="24765" y="776605"/>
                  </a:lnTo>
                  <a:cubicBezTo>
                    <a:pt x="11049" y="776732"/>
                    <a:pt x="0" y="765556"/>
                    <a:pt x="0" y="751840"/>
                  </a:cubicBezTo>
                  <a:close/>
                </a:path>
              </a:pathLst>
            </a:custGeom>
            <a:solidFill>
              <a:srgbClr val="191231"/>
            </a:solidFill>
          </p:spPr>
        </p:sp>
      </p:grpSp>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18566" y="-1735"/>
            <a:ext cx="18288000" cy="10287000"/>
            <a:chOff x="-246967" y="118686"/>
            <a:chExt cx="24384000" cy="13716000"/>
          </a:xfrm>
        </p:grpSpPr>
        <p:sp>
          <p:nvSpPr>
            <p:cNvPr id="5" name="Freeform 5"/>
            <p:cNvSpPr/>
            <p:nvPr/>
          </p:nvSpPr>
          <p:spPr>
            <a:xfrm>
              <a:off x="-246967" y="118686"/>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p:spPr>
        </p:sp>
      </p:grpSp>
      <p:sp>
        <p:nvSpPr>
          <p:cNvPr id="6" name="TextBox 6"/>
          <p:cNvSpPr txBox="1"/>
          <p:nvPr/>
        </p:nvSpPr>
        <p:spPr>
          <a:xfrm>
            <a:off x="496044" y="312539"/>
            <a:ext cx="12686556" cy="455125"/>
          </a:xfrm>
          <a:prstGeom prst="rect">
            <a:avLst/>
          </a:prstGeom>
        </p:spPr>
        <p:txBody>
          <a:bodyPr wrap="square" lIns="0" tIns="0" rIns="0" bIns="0" rtlCol="0" anchor="t">
            <a:spAutoFit/>
          </a:bodyPr>
          <a:lstStyle/>
          <a:p>
            <a:pPr algn="l">
              <a:lnSpc>
                <a:spcPts val="3187"/>
              </a:lnSpc>
            </a:pPr>
            <a:r>
              <a:rPr lang="en-US" sz="4000" dirty="0">
                <a:solidFill>
                  <a:srgbClr val="FF8AAF"/>
                </a:solidFill>
                <a:latin typeface="Petrona Medium"/>
                <a:ea typeface="Petrona Medium"/>
                <a:cs typeface="Petrona Medium"/>
                <a:sym typeface="Petrona"/>
              </a:rPr>
              <a:t>Example: Backup and Restore of an Nginx Deployment</a:t>
            </a:r>
          </a:p>
        </p:txBody>
      </p:sp>
      <p:sp>
        <p:nvSpPr>
          <p:cNvPr id="7" name="TextBox 7"/>
          <p:cNvSpPr txBox="1"/>
          <p:nvPr/>
        </p:nvSpPr>
        <p:spPr>
          <a:xfrm>
            <a:off x="489117" y="1008589"/>
            <a:ext cx="17295911" cy="576825"/>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Let's walk through a practical scenario: backing up and restoring a simple Nginx web server deployment. </a:t>
            </a:r>
          </a:p>
          <a:p>
            <a:r>
              <a:rPr lang="en-US" dirty="0">
                <a:sym typeface="Inter"/>
              </a:rPr>
              <a:t>This will illustrate how OADP handles application resources and persistent volumes.</a:t>
            </a:r>
          </a:p>
        </p:txBody>
      </p:sp>
      <p:grpSp>
        <p:nvGrpSpPr>
          <p:cNvPr id="8" name="Group 8"/>
          <p:cNvGrpSpPr/>
          <p:nvPr/>
        </p:nvGrpSpPr>
        <p:grpSpPr>
          <a:xfrm>
            <a:off x="305710" y="2038083"/>
            <a:ext cx="8610898" cy="381595"/>
            <a:chOff x="0" y="0"/>
            <a:chExt cx="11481197" cy="508793"/>
          </a:xfrm>
        </p:grpSpPr>
        <p:sp>
          <p:nvSpPr>
            <p:cNvPr id="9" name="Freeform 9"/>
            <p:cNvSpPr/>
            <p:nvPr/>
          </p:nvSpPr>
          <p:spPr>
            <a:xfrm>
              <a:off x="6350" y="6350"/>
              <a:ext cx="11468481" cy="496062"/>
            </a:xfrm>
            <a:custGeom>
              <a:avLst/>
              <a:gdLst/>
              <a:ahLst/>
              <a:cxnLst/>
              <a:rect l="l" t="t" r="r" b="b"/>
              <a:pathLst>
                <a:path w="11468481" h="496062">
                  <a:moveTo>
                    <a:pt x="0" y="248031"/>
                  </a:moveTo>
                  <a:cubicBezTo>
                    <a:pt x="0" y="110998"/>
                    <a:pt x="113792" y="0"/>
                    <a:pt x="254127" y="0"/>
                  </a:cubicBezTo>
                  <a:lnTo>
                    <a:pt x="11214354" y="0"/>
                  </a:lnTo>
                  <a:cubicBezTo>
                    <a:pt x="11354689" y="0"/>
                    <a:pt x="11468481" y="110998"/>
                    <a:pt x="11468481" y="248031"/>
                  </a:cubicBezTo>
                  <a:cubicBezTo>
                    <a:pt x="11468481" y="385064"/>
                    <a:pt x="11354689" y="496062"/>
                    <a:pt x="11214354" y="496062"/>
                  </a:cubicBezTo>
                  <a:lnTo>
                    <a:pt x="254127" y="496062"/>
                  </a:lnTo>
                  <a:cubicBezTo>
                    <a:pt x="113792" y="496062"/>
                    <a:pt x="0" y="385064"/>
                    <a:pt x="0" y="248031"/>
                  </a:cubicBezTo>
                  <a:close/>
                </a:path>
              </a:pathLst>
            </a:custGeom>
            <a:solidFill>
              <a:srgbClr val="2F1D63"/>
            </a:solidFill>
          </p:spPr>
        </p:sp>
        <p:sp>
          <p:nvSpPr>
            <p:cNvPr id="10" name="Freeform 10"/>
            <p:cNvSpPr/>
            <p:nvPr/>
          </p:nvSpPr>
          <p:spPr>
            <a:xfrm>
              <a:off x="0" y="0"/>
              <a:ext cx="11481181" cy="508762"/>
            </a:xfrm>
            <a:custGeom>
              <a:avLst/>
              <a:gdLst/>
              <a:ahLst/>
              <a:cxnLst/>
              <a:rect l="l" t="t" r="r" b="b"/>
              <a:pathLst>
                <a:path w="11481181" h="508762">
                  <a:moveTo>
                    <a:pt x="0" y="254381"/>
                  </a:moveTo>
                  <a:cubicBezTo>
                    <a:pt x="0" y="113792"/>
                    <a:pt x="116713" y="0"/>
                    <a:pt x="260477" y="0"/>
                  </a:cubicBezTo>
                  <a:lnTo>
                    <a:pt x="11220704" y="0"/>
                  </a:lnTo>
                  <a:lnTo>
                    <a:pt x="11220704" y="6350"/>
                  </a:lnTo>
                  <a:lnTo>
                    <a:pt x="11220704" y="0"/>
                  </a:lnTo>
                  <a:cubicBezTo>
                    <a:pt x="11364468" y="0"/>
                    <a:pt x="11481181" y="113792"/>
                    <a:pt x="11481181" y="254381"/>
                  </a:cubicBezTo>
                  <a:lnTo>
                    <a:pt x="11474831" y="254381"/>
                  </a:lnTo>
                  <a:lnTo>
                    <a:pt x="11481181" y="254381"/>
                  </a:lnTo>
                  <a:lnTo>
                    <a:pt x="11474831" y="254381"/>
                  </a:lnTo>
                  <a:lnTo>
                    <a:pt x="11481181" y="254381"/>
                  </a:lnTo>
                  <a:cubicBezTo>
                    <a:pt x="11481181" y="394970"/>
                    <a:pt x="11364468" y="508762"/>
                    <a:pt x="11220704" y="508762"/>
                  </a:cubicBezTo>
                  <a:lnTo>
                    <a:pt x="11220704" y="502412"/>
                  </a:lnTo>
                  <a:lnTo>
                    <a:pt x="11220704" y="508762"/>
                  </a:lnTo>
                  <a:lnTo>
                    <a:pt x="260477" y="508762"/>
                  </a:lnTo>
                  <a:lnTo>
                    <a:pt x="260477" y="502412"/>
                  </a:lnTo>
                  <a:lnTo>
                    <a:pt x="260477" y="508762"/>
                  </a:lnTo>
                  <a:cubicBezTo>
                    <a:pt x="116713" y="508762"/>
                    <a:pt x="0" y="395097"/>
                    <a:pt x="0" y="254381"/>
                  </a:cubicBezTo>
                  <a:cubicBezTo>
                    <a:pt x="0" y="253111"/>
                    <a:pt x="381" y="251968"/>
                    <a:pt x="1016" y="250952"/>
                  </a:cubicBezTo>
                  <a:lnTo>
                    <a:pt x="6350" y="254381"/>
                  </a:lnTo>
                  <a:lnTo>
                    <a:pt x="0" y="254381"/>
                  </a:lnTo>
                  <a:moveTo>
                    <a:pt x="12700" y="254381"/>
                  </a:moveTo>
                  <a:cubicBezTo>
                    <a:pt x="12700" y="255651"/>
                    <a:pt x="12319" y="256794"/>
                    <a:pt x="11684" y="257810"/>
                  </a:cubicBezTo>
                  <a:lnTo>
                    <a:pt x="6350" y="254381"/>
                  </a:lnTo>
                  <a:lnTo>
                    <a:pt x="12700" y="254381"/>
                  </a:lnTo>
                  <a:cubicBezTo>
                    <a:pt x="12700" y="387731"/>
                    <a:pt x="123444" y="496062"/>
                    <a:pt x="260477" y="496062"/>
                  </a:cubicBezTo>
                  <a:lnTo>
                    <a:pt x="11220704" y="496062"/>
                  </a:lnTo>
                  <a:cubicBezTo>
                    <a:pt x="11357737" y="496062"/>
                    <a:pt x="11468481" y="387731"/>
                    <a:pt x="11468481" y="254381"/>
                  </a:cubicBezTo>
                  <a:cubicBezTo>
                    <a:pt x="11468481" y="121031"/>
                    <a:pt x="11357737" y="12700"/>
                    <a:pt x="11220704" y="12700"/>
                  </a:cubicBezTo>
                  <a:lnTo>
                    <a:pt x="260477" y="12700"/>
                  </a:lnTo>
                  <a:lnTo>
                    <a:pt x="260477" y="6350"/>
                  </a:lnTo>
                  <a:lnTo>
                    <a:pt x="260477" y="12700"/>
                  </a:lnTo>
                  <a:cubicBezTo>
                    <a:pt x="123444" y="12700"/>
                    <a:pt x="12700" y="121031"/>
                    <a:pt x="12700" y="254381"/>
                  </a:cubicBezTo>
                  <a:close/>
                </a:path>
              </a:pathLst>
            </a:custGeom>
            <a:solidFill>
              <a:srgbClr val="48367C"/>
            </a:solidFill>
          </p:spPr>
        </p:sp>
      </p:grpSp>
      <p:sp>
        <p:nvSpPr>
          <p:cNvPr id="11" name="TextBox 11"/>
          <p:cNvSpPr txBox="1"/>
          <p:nvPr/>
        </p:nvSpPr>
        <p:spPr>
          <a:xfrm>
            <a:off x="652629" y="2113829"/>
            <a:ext cx="3348037" cy="227563"/>
          </a:xfrm>
          <a:prstGeom prst="rect">
            <a:avLst/>
          </a:prstGeom>
        </p:spPr>
        <p:txBody>
          <a:bodyPr wrap="square" lIns="0" tIns="0" rIns="0" bIns="0" rtlCol="0" anchor="t">
            <a:spAutoFit/>
          </a:bodyPr>
          <a:lstStyle/>
          <a:p>
            <a:pPr>
              <a:lnSpc>
                <a:spcPts val="1562"/>
              </a:lnSpc>
            </a:pPr>
            <a:r>
              <a:rPr lang="en-US" sz="2000" dirty="0">
                <a:solidFill>
                  <a:srgbClr val="E0D6DE"/>
                </a:solidFill>
                <a:latin typeface="Petrona Medium"/>
                <a:ea typeface="Petrona Medium"/>
                <a:cs typeface="Petrona Medium"/>
                <a:sym typeface="Petrona"/>
              </a:rPr>
              <a:t>1. Deploy </a:t>
            </a:r>
            <a:r>
              <a:rPr lang="en-US" sz="2000" dirty="0" err="1">
                <a:solidFill>
                  <a:srgbClr val="E0D6DE"/>
                </a:solidFill>
                <a:latin typeface="Petrona Medium"/>
                <a:ea typeface="Petrona Medium"/>
                <a:cs typeface="Petrona Medium"/>
                <a:sym typeface="Petrona"/>
              </a:rPr>
              <a:t>ApplicationNginx</a:t>
            </a:r>
            <a:endParaRPr lang="en-US" sz="2000" dirty="0">
              <a:solidFill>
                <a:srgbClr val="E0D6DE"/>
              </a:solidFill>
              <a:latin typeface="Petrona Medium"/>
              <a:ea typeface="Petrona Medium"/>
              <a:cs typeface="Petrona Medium"/>
              <a:sym typeface="Petrona"/>
            </a:endParaRPr>
          </a:p>
        </p:txBody>
      </p:sp>
      <p:sp>
        <p:nvSpPr>
          <p:cNvPr id="13" name="TextBox 13"/>
          <p:cNvSpPr txBox="1"/>
          <p:nvPr/>
        </p:nvSpPr>
        <p:spPr>
          <a:xfrm>
            <a:off x="652629" y="2662708"/>
            <a:ext cx="13448448" cy="288412"/>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First, ensure you have an Nginx deployment running in a dedicated namespace, e.g., nginx-app.</a:t>
            </a:r>
          </a:p>
        </p:txBody>
      </p:sp>
      <p:sp>
        <p:nvSpPr>
          <p:cNvPr id="18" name="TextBox 18"/>
          <p:cNvSpPr txBox="1"/>
          <p:nvPr/>
        </p:nvSpPr>
        <p:spPr>
          <a:xfrm>
            <a:off x="678925" y="3137648"/>
            <a:ext cx="8353425" cy="576825"/>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b="1" dirty="0" err="1">
                <a:solidFill>
                  <a:schemeClr val="accent6"/>
                </a:solidFill>
                <a:sym typeface="Consolas"/>
              </a:rPr>
              <a:t>oc</a:t>
            </a:r>
            <a:r>
              <a:rPr lang="en-US" b="1" dirty="0">
                <a:solidFill>
                  <a:schemeClr val="accent6"/>
                </a:solidFill>
                <a:sym typeface="Consolas"/>
              </a:rPr>
              <a:t> create namespace nginx-app</a:t>
            </a:r>
          </a:p>
          <a:p>
            <a:r>
              <a:rPr lang="en-US" b="1" dirty="0" err="1">
                <a:solidFill>
                  <a:schemeClr val="accent6"/>
                </a:solidFill>
                <a:sym typeface="Consolas"/>
              </a:rPr>
              <a:t>oc</a:t>
            </a:r>
            <a:r>
              <a:rPr lang="en-US" b="1" dirty="0">
                <a:solidFill>
                  <a:schemeClr val="accent6"/>
                </a:solidFill>
                <a:sym typeface="Consolas"/>
              </a:rPr>
              <a:t> apply -f your-nginx-</a:t>
            </a:r>
            <a:r>
              <a:rPr lang="en-US" b="1" dirty="0" err="1">
                <a:solidFill>
                  <a:schemeClr val="accent6"/>
                </a:solidFill>
                <a:sym typeface="Consolas"/>
              </a:rPr>
              <a:t>deployment.yaml</a:t>
            </a:r>
            <a:r>
              <a:rPr lang="en-US" b="1" dirty="0">
                <a:solidFill>
                  <a:schemeClr val="accent6"/>
                </a:solidFill>
                <a:sym typeface="Consolas"/>
              </a:rPr>
              <a:t> -n nginx-app</a:t>
            </a:r>
          </a:p>
        </p:txBody>
      </p:sp>
      <p:sp>
        <p:nvSpPr>
          <p:cNvPr id="19" name="TextBox 19"/>
          <p:cNvSpPr txBox="1"/>
          <p:nvPr/>
        </p:nvSpPr>
        <p:spPr>
          <a:xfrm>
            <a:off x="629986" y="4167869"/>
            <a:ext cx="17639448" cy="576825"/>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Ensure your Nginx deployment includes a Persistent Volume Claim (PVC) if you want to demonstrate data backup. </a:t>
            </a:r>
          </a:p>
          <a:p>
            <a:r>
              <a:rPr lang="en-US" dirty="0">
                <a:sym typeface="Inter"/>
              </a:rPr>
              <a:t>For a simple Nginx, this might be for serving custom static content.</a:t>
            </a:r>
          </a:p>
        </p:txBody>
      </p:sp>
      <p:grpSp>
        <p:nvGrpSpPr>
          <p:cNvPr id="26" name="Group 26"/>
          <p:cNvGrpSpPr/>
          <p:nvPr/>
        </p:nvGrpSpPr>
        <p:grpSpPr>
          <a:xfrm>
            <a:off x="3195989" y="5074009"/>
            <a:ext cx="8353574" cy="4547295"/>
            <a:chOff x="0" y="0"/>
            <a:chExt cx="11138098" cy="6063060"/>
          </a:xfrm>
        </p:grpSpPr>
        <p:sp>
          <p:nvSpPr>
            <p:cNvPr id="27" name="Freeform 27"/>
            <p:cNvSpPr/>
            <p:nvPr/>
          </p:nvSpPr>
          <p:spPr>
            <a:xfrm>
              <a:off x="0" y="0"/>
              <a:ext cx="11138026" cy="6063107"/>
            </a:xfrm>
            <a:custGeom>
              <a:avLst/>
              <a:gdLst/>
              <a:ahLst/>
              <a:cxnLst/>
              <a:rect l="l" t="t" r="r" b="b"/>
              <a:pathLst>
                <a:path w="11138026" h="6063107">
                  <a:moveTo>
                    <a:pt x="0" y="69469"/>
                  </a:moveTo>
                  <a:cubicBezTo>
                    <a:pt x="0" y="31115"/>
                    <a:pt x="31115" y="0"/>
                    <a:pt x="69469" y="0"/>
                  </a:cubicBezTo>
                  <a:lnTo>
                    <a:pt x="11068558" y="0"/>
                  </a:lnTo>
                  <a:cubicBezTo>
                    <a:pt x="11106912" y="0"/>
                    <a:pt x="11138026" y="31115"/>
                    <a:pt x="11138026" y="69469"/>
                  </a:cubicBezTo>
                  <a:lnTo>
                    <a:pt x="11138026" y="5993638"/>
                  </a:lnTo>
                  <a:cubicBezTo>
                    <a:pt x="11138026" y="6031992"/>
                    <a:pt x="11106912" y="6063107"/>
                    <a:pt x="11068558" y="6063107"/>
                  </a:cubicBezTo>
                  <a:lnTo>
                    <a:pt x="69469" y="6063107"/>
                  </a:lnTo>
                  <a:cubicBezTo>
                    <a:pt x="31115" y="6063107"/>
                    <a:pt x="0" y="6031992"/>
                    <a:pt x="0" y="5993638"/>
                  </a:cubicBezTo>
                  <a:close/>
                </a:path>
              </a:pathLst>
            </a:custGeom>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8" fill="hold" grpId="1"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wipe(left)">
                                      <p:cBhvr>
                                        <p:cTn id="31" dur="500"/>
                                        <p:tgtEl>
                                          <p:spTgt spid="1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8">
                                            <p:txEl>
                                              <p:pRg st="1" end="1"/>
                                            </p:txEl>
                                          </p:spTgt>
                                        </p:tgtEl>
                                        <p:attrNameLst>
                                          <p:attrName>style.visibility</p:attrName>
                                        </p:attrNameLst>
                                      </p:cBhvr>
                                      <p:to>
                                        <p:strVal val="visible"/>
                                      </p:to>
                                    </p:set>
                                    <p:animEffect transition="in" filter="wipe(left)">
                                      <p:cBhvr>
                                        <p:cTn id="36" dur="500"/>
                                        <p:tgtEl>
                                          <p:spTgt spid="18">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animEffect transition="in" filter="wipe(left)">
                                      <p:cBhvr>
                                        <p:cTn id="41" dur="500"/>
                                        <p:tgtEl>
                                          <p:spTgt spid="1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xEl>
                                              <p:pRg st="1" end="1"/>
                                            </p:txEl>
                                          </p:spTgt>
                                        </p:tgtEl>
                                        <p:attrNameLst>
                                          <p:attrName>style.visibility</p:attrName>
                                        </p:attrNameLst>
                                      </p:cBhvr>
                                      <p:to>
                                        <p:strVal val="visible"/>
                                      </p:to>
                                    </p:set>
                                    <p:animEffect transition="in" filter="wipe(left)">
                                      <p:cBhvr>
                                        <p:cTn id="46"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28">
            <a:extLst>
              <a:ext uri="{FF2B5EF4-FFF2-40B4-BE49-F238E27FC236}">
                <a16:creationId xmlns:a16="http://schemas.microsoft.com/office/drawing/2014/main" id="{4776BC73-0C42-433E-032B-0F35DDEBE93E}"/>
              </a:ext>
            </a:extLst>
          </p:cNvPr>
          <p:cNvGrpSpPr/>
          <p:nvPr/>
        </p:nvGrpSpPr>
        <p:grpSpPr>
          <a:xfrm>
            <a:off x="532954" y="1743859"/>
            <a:ext cx="11506646" cy="6600041"/>
            <a:chOff x="0" y="0"/>
            <a:chExt cx="11154370" cy="6063060"/>
          </a:xfrm>
        </p:grpSpPr>
        <p:sp>
          <p:nvSpPr>
            <p:cNvPr id="10" name="Freeform 29">
              <a:extLst>
                <a:ext uri="{FF2B5EF4-FFF2-40B4-BE49-F238E27FC236}">
                  <a16:creationId xmlns:a16="http://schemas.microsoft.com/office/drawing/2014/main" id="{5C50437D-46AC-5338-4BA6-E7359151A5B7}"/>
                </a:ext>
              </a:extLst>
            </p:cNvPr>
            <p:cNvSpPr/>
            <p:nvPr/>
          </p:nvSpPr>
          <p:spPr>
            <a:xfrm>
              <a:off x="0" y="0"/>
              <a:ext cx="11154283" cy="6062980"/>
            </a:xfrm>
            <a:custGeom>
              <a:avLst/>
              <a:gdLst/>
              <a:ahLst/>
              <a:cxnLst/>
              <a:rect l="l" t="t" r="r" b="b"/>
              <a:pathLst>
                <a:path w="11154283" h="6062980">
                  <a:moveTo>
                    <a:pt x="0" y="24765"/>
                  </a:moveTo>
                  <a:cubicBezTo>
                    <a:pt x="0" y="11049"/>
                    <a:pt x="11049" y="0"/>
                    <a:pt x="24765" y="0"/>
                  </a:cubicBezTo>
                  <a:lnTo>
                    <a:pt x="11129518" y="0"/>
                  </a:lnTo>
                  <a:cubicBezTo>
                    <a:pt x="11143235" y="0"/>
                    <a:pt x="11154283" y="11049"/>
                    <a:pt x="11154283" y="24765"/>
                  </a:cubicBezTo>
                  <a:lnTo>
                    <a:pt x="11154283" y="6038215"/>
                  </a:lnTo>
                  <a:cubicBezTo>
                    <a:pt x="11154283" y="6051931"/>
                    <a:pt x="11143235" y="6062980"/>
                    <a:pt x="11129518" y="6062980"/>
                  </a:cubicBezTo>
                  <a:lnTo>
                    <a:pt x="24765" y="6062980"/>
                  </a:lnTo>
                  <a:cubicBezTo>
                    <a:pt x="11049" y="6062980"/>
                    <a:pt x="0" y="6051931"/>
                    <a:pt x="0" y="6038215"/>
                  </a:cubicBezTo>
                  <a:close/>
                </a:path>
              </a:pathLst>
            </a:custGeom>
            <a:solidFill>
              <a:srgbClr val="191231"/>
            </a:solidFill>
          </p:spPr>
        </p:sp>
      </p:grpSp>
      <p:grpSp>
        <p:nvGrpSpPr>
          <p:cNvPr id="2" name="Group 20">
            <a:extLst>
              <a:ext uri="{FF2B5EF4-FFF2-40B4-BE49-F238E27FC236}">
                <a16:creationId xmlns:a16="http://schemas.microsoft.com/office/drawing/2014/main" id="{2B2ED1A6-422E-B0A2-E451-4C41707E7A5A}"/>
              </a:ext>
            </a:extLst>
          </p:cNvPr>
          <p:cNvGrpSpPr/>
          <p:nvPr/>
        </p:nvGrpSpPr>
        <p:grpSpPr>
          <a:xfrm>
            <a:off x="532954" y="419100"/>
            <a:ext cx="11733728" cy="381595"/>
            <a:chOff x="0" y="0"/>
            <a:chExt cx="11481395" cy="508793"/>
          </a:xfrm>
        </p:grpSpPr>
        <p:sp>
          <p:nvSpPr>
            <p:cNvPr id="3" name="Freeform 21">
              <a:extLst>
                <a:ext uri="{FF2B5EF4-FFF2-40B4-BE49-F238E27FC236}">
                  <a16:creationId xmlns:a16="http://schemas.microsoft.com/office/drawing/2014/main" id="{CA1D624A-D038-AE0C-7220-C2ACD61C5330}"/>
                </a:ext>
              </a:extLst>
            </p:cNvPr>
            <p:cNvSpPr/>
            <p:nvPr/>
          </p:nvSpPr>
          <p:spPr>
            <a:xfrm>
              <a:off x="6350" y="6350"/>
              <a:ext cx="11468735" cy="496062"/>
            </a:xfrm>
            <a:custGeom>
              <a:avLst/>
              <a:gdLst/>
              <a:ahLst/>
              <a:cxnLst/>
              <a:rect l="l" t="t" r="r" b="b"/>
              <a:pathLst>
                <a:path w="11468735" h="496062">
                  <a:moveTo>
                    <a:pt x="0" y="248031"/>
                  </a:moveTo>
                  <a:cubicBezTo>
                    <a:pt x="0" y="110998"/>
                    <a:pt x="113792" y="0"/>
                    <a:pt x="254127" y="0"/>
                  </a:cubicBezTo>
                  <a:lnTo>
                    <a:pt x="11214608" y="0"/>
                  </a:lnTo>
                  <a:cubicBezTo>
                    <a:pt x="11354943" y="0"/>
                    <a:pt x="11468735" y="110998"/>
                    <a:pt x="11468735" y="248031"/>
                  </a:cubicBezTo>
                  <a:cubicBezTo>
                    <a:pt x="11468735" y="385064"/>
                    <a:pt x="11354943" y="496062"/>
                    <a:pt x="11214608" y="496062"/>
                  </a:cubicBezTo>
                  <a:lnTo>
                    <a:pt x="254127" y="496062"/>
                  </a:lnTo>
                  <a:cubicBezTo>
                    <a:pt x="113792" y="496062"/>
                    <a:pt x="0" y="385064"/>
                    <a:pt x="0" y="248031"/>
                  </a:cubicBezTo>
                  <a:close/>
                </a:path>
              </a:pathLst>
            </a:custGeom>
            <a:solidFill>
              <a:srgbClr val="2F1D63"/>
            </a:solidFill>
          </p:spPr>
        </p:sp>
        <p:sp>
          <p:nvSpPr>
            <p:cNvPr id="4" name="Freeform 22">
              <a:extLst>
                <a:ext uri="{FF2B5EF4-FFF2-40B4-BE49-F238E27FC236}">
                  <a16:creationId xmlns:a16="http://schemas.microsoft.com/office/drawing/2014/main" id="{49F0B091-ABBB-60A0-1DEC-565FD52CDE42}"/>
                </a:ext>
              </a:extLst>
            </p:cNvPr>
            <p:cNvSpPr/>
            <p:nvPr/>
          </p:nvSpPr>
          <p:spPr>
            <a:xfrm>
              <a:off x="0" y="0"/>
              <a:ext cx="11481435" cy="508762"/>
            </a:xfrm>
            <a:custGeom>
              <a:avLst/>
              <a:gdLst/>
              <a:ahLst/>
              <a:cxnLst/>
              <a:rect l="l" t="t" r="r" b="b"/>
              <a:pathLst>
                <a:path w="11481435" h="508762">
                  <a:moveTo>
                    <a:pt x="0" y="254381"/>
                  </a:moveTo>
                  <a:cubicBezTo>
                    <a:pt x="0" y="113792"/>
                    <a:pt x="116713" y="0"/>
                    <a:pt x="260477" y="0"/>
                  </a:cubicBezTo>
                  <a:lnTo>
                    <a:pt x="11220958" y="0"/>
                  </a:lnTo>
                  <a:lnTo>
                    <a:pt x="11220958" y="6350"/>
                  </a:lnTo>
                  <a:lnTo>
                    <a:pt x="11220958" y="0"/>
                  </a:lnTo>
                  <a:cubicBezTo>
                    <a:pt x="11364722" y="0"/>
                    <a:pt x="11481435" y="113792"/>
                    <a:pt x="11481435" y="254381"/>
                  </a:cubicBezTo>
                  <a:lnTo>
                    <a:pt x="11475085" y="254381"/>
                  </a:lnTo>
                  <a:lnTo>
                    <a:pt x="11481435" y="254381"/>
                  </a:lnTo>
                  <a:lnTo>
                    <a:pt x="11475085" y="254381"/>
                  </a:lnTo>
                  <a:lnTo>
                    <a:pt x="11481435" y="254381"/>
                  </a:lnTo>
                  <a:cubicBezTo>
                    <a:pt x="11481435" y="394970"/>
                    <a:pt x="11364722" y="508762"/>
                    <a:pt x="11220958" y="508762"/>
                  </a:cubicBezTo>
                  <a:lnTo>
                    <a:pt x="11220958" y="502412"/>
                  </a:lnTo>
                  <a:lnTo>
                    <a:pt x="11220958" y="508762"/>
                  </a:lnTo>
                  <a:lnTo>
                    <a:pt x="260477" y="508762"/>
                  </a:lnTo>
                  <a:lnTo>
                    <a:pt x="260477" y="502412"/>
                  </a:lnTo>
                  <a:lnTo>
                    <a:pt x="260477" y="508762"/>
                  </a:lnTo>
                  <a:cubicBezTo>
                    <a:pt x="116713" y="508762"/>
                    <a:pt x="0" y="395097"/>
                    <a:pt x="0" y="254381"/>
                  </a:cubicBezTo>
                  <a:cubicBezTo>
                    <a:pt x="0" y="253111"/>
                    <a:pt x="381" y="251968"/>
                    <a:pt x="1016" y="250952"/>
                  </a:cubicBezTo>
                  <a:lnTo>
                    <a:pt x="6350" y="254381"/>
                  </a:lnTo>
                  <a:lnTo>
                    <a:pt x="0" y="254381"/>
                  </a:lnTo>
                  <a:moveTo>
                    <a:pt x="12700" y="254381"/>
                  </a:moveTo>
                  <a:cubicBezTo>
                    <a:pt x="12700" y="255651"/>
                    <a:pt x="12319" y="256794"/>
                    <a:pt x="11684" y="257810"/>
                  </a:cubicBezTo>
                  <a:lnTo>
                    <a:pt x="6350" y="254381"/>
                  </a:lnTo>
                  <a:lnTo>
                    <a:pt x="12700" y="254381"/>
                  </a:lnTo>
                  <a:cubicBezTo>
                    <a:pt x="12700" y="387731"/>
                    <a:pt x="123444" y="496062"/>
                    <a:pt x="260477" y="496062"/>
                  </a:cubicBezTo>
                  <a:lnTo>
                    <a:pt x="11220958" y="496062"/>
                  </a:lnTo>
                  <a:cubicBezTo>
                    <a:pt x="11357990" y="496062"/>
                    <a:pt x="11468735" y="387731"/>
                    <a:pt x="11468735" y="254381"/>
                  </a:cubicBezTo>
                  <a:cubicBezTo>
                    <a:pt x="11468735" y="121031"/>
                    <a:pt x="11357864" y="12700"/>
                    <a:pt x="11220958" y="12700"/>
                  </a:cubicBezTo>
                  <a:lnTo>
                    <a:pt x="260477" y="12700"/>
                  </a:lnTo>
                  <a:lnTo>
                    <a:pt x="260477" y="6350"/>
                  </a:lnTo>
                  <a:lnTo>
                    <a:pt x="260477" y="12700"/>
                  </a:lnTo>
                  <a:cubicBezTo>
                    <a:pt x="123444" y="12700"/>
                    <a:pt x="12700" y="121031"/>
                    <a:pt x="12700" y="254381"/>
                  </a:cubicBezTo>
                  <a:close/>
                </a:path>
              </a:pathLst>
            </a:custGeom>
            <a:solidFill>
              <a:srgbClr val="48367C"/>
            </a:solidFill>
          </p:spPr>
        </p:sp>
      </p:grpSp>
      <p:sp>
        <p:nvSpPr>
          <p:cNvPr id="5" name="TextBox 25">
            <a:extLst>
              <a:ext uri="{FF2B5EF4-FFF2-40B4-BE49-F238E27FC236}">
                <a16:creationId xmlns:a16="http://schemas.microsoft.com/office/drawing/2014/main" id="{CF769EDE-19F9-B87C-BBD3-62FE87EB490B}"/>
              </a:ext>
            </a:extLst>
          </p:cNvPr>
          <p:cNvSpPr txBox="1"/>
          <p:nvPr/>
        </p:nvSpPr>
        <p:spPr>
          <a:xfrm>
            <a:off x="661690" y="1159669"/>
            <a:ext cx="13892510" cy="288412"/>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To back up the Nginx deployment, create a Backup object targeting the nginx-app namespace.</a:t>
            </a:r>
          </a:p>
        </p:txBody>
      </p:sp>
      <p:sp>
        <p:nvSpPr>
          <p:cNvPr id="6" name="TextBox 31">
            <a:extLst>
              <a:ext uri="{FF2B5EF4-FFF2-40B4-BE49-F238E27FC236}">
                <a16:creationId xmlns:a16="http://schemas.microsoft.com/office/drawing/2014/main" id="{3520B513-AF70-1F34-CBDF-CDC32B40006A}"/>
              </a:ext>
            </a:extLst>
          </p:cNvPr>
          <p:cNvSpPr txBox="1"/>
          <p:nvPr/>
        </p:nvSpPr>
        <p:spPr>
          <a:xfrm>
            <a:off x="152400" y="8564876"/>
            <a:ext cx="17676953" cy="1153649"/>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Consolas"/>
              </a:rPr>
              <a:t>Apply this YAML to your cluster. You can check the backup status using </a:t>
            </a:r>
          </a:p>
          <a:p>
            <a:r>
              <a:rPr lang="en-US" b="1" dirty="0" err="1">
                <a:solidFill>
                  <a:schemeClr val="accent6"/>
                </a:solidFill>
                <a:sym typeface="Consolas"/>
              </a:rPr>
              <a:t>oc</a:t>
            </a:r>
            <a:r>
              <a:rPr lang="en-US" b="1" dirty="0">
                <a:solidFill>
                  <a:schemeClr val="accent6"/>
                </a:solidFill>
                <a:sym typeface="Consolas"/>
              </a:rPr>
              <a:t> get backup -n </a:t>
            </a:r>
            <a:r>
              <a:rPr lang="en-US" b="1" dirty="0" err="1">
                <a:solidFill>
                  <a:schemeClr val="accent6"/>
                </a:solidFill>
                <a:sym typeface="Consolas"/>
              </a:rPr>
              <a:t>openshift-adp</a:t>
            </a:r>
            <a:endParaRPr lang="en-US" b="1" dirty="0">
              <a:solidFill>
                <a:schemeClr val="accent6"/>
              </a:solidFill>
              <a:sym typeface="Consolas"/>
            </a:endParaRPr>
          </a:p>
          <a:p>
            <a:r>
              <a:rPr lang="en-US" dirty="0">
                <a:sym typeface="Consolas"/>
              </a:rPr>
              <a:t> or </a:t>
            </a:r>
          </a:p>
          <a:p>
            <a:r>
              <a:rPr lang="en-US" b="1" dirty="0" err="1">
                <a:solidFill>
                  <a:schemeClr val="accent6"/>
                </a:solidFill>
                <a:sym typeface="Consolas"/>
              </a:rPr>
              <a:t>oc</a:t>
            </a:r>
            <a:r>
              <a:rPr lang="en-US" b="1" dirty="0">
                <a:solidFill>
                  <a:schemeClr val="accent6"/>
                </a:solidFill>
                <a:sym typeface="Consolas"/>
              </a:rPr>
              <a:t> describe backup nginx-app-backup-001 -n </a:t>
            </a:r>
            <a:r>
              <a:rPr lang="en-US" b="1" dirty="0" err="1">
                <a:solidFill>
                  <a:schemeClr val="accent6"/>
                </a:solidFill>
                <a:sym typeface="Consolas"/>
              </a:rPr>
              <a:t>openshift-adp</a:t>
            </a:r>
            <a:endParaRPr lang="en-US" b="1" dirty="0">
              <a:solidFill>
                <a:schemeClr val="accent6"/>
              </a:solidFill>
              <a:sym typeface="Consolas"/>
            </a:endParaRPr>
          </a:p>
        </p:txBody>
      </p:sp>
      <p:sp>
        <p:nvSpPr>
          <p:cNvPr id="7" name="TextBox 6">
            <a:extLst>
              <a:ext uri="{FF2B5EF4-FFF2-40B4-BE49-F238E27FC236}">
                <a16:creationId xmlns:a16="http://schemas.microsoft.com/office/drawing/2014/main" id="{AD1288FC-7FCF-886F-AB84-B79778E1D0C0}"/>
              </a:ext>
            </a:extLst>
          </p:cNvPr>
          <p:cNvSpPr txBox="1"/>
          <p:nvPr/>
        </p:nvSpPr>
        <p:spPr>
          <a:xfrm>
            <a:off x="618534" y="1779794"/>
            <a:ext cx="11192466" cy="6345070"/>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err="1"/>
              <a:t>apiVersion</a:t>
            </a:r>
            <a:r>
              <a:rPr lang="en-US" dirty="0"/>
              <a:t>: </a:t>
            </a:r>
            <a:r>
              <a:rPr lang="en-US" dirty="0" err="1"/>
              <a:t>velero.io</a:t>
            </a:r>
            <a:r>
              <a:rPr lang="en-US" dirty="0"/>
              <a:t>/v1</a:t>
            </a:r>
          </a:p>
          <a:p>
            <a:r>
              <a:rPr lang="en-US" dirty="0"/>
              <a:t>kind: </a:t>
            </a:r>
            <a:r>
              <a:rPr lang="en-US" b="1" dirty="0">
                <a:solidFill>
                  <a:schemeClr val="accent5">
                    <a:lumMod val="60000"/>
                    <a:lumOff val="40000"/>
                  </a:schemeClr>
                </a:solidFill>
              </a:rPr>
              <a:t>Backup</a:t>
            </a:r>
          </a:p>
          <a:p>
            <a:r>
              <a:rPr lang="en-US" dirty="0"/>
              <a:t>metadata:</a:t>
            </a:r>
          </a:p>
          <a:p>
            <a:r>
              <a:rPr lang="en-US" dirty="0"/>
              <a:t>  name: nginx-app-backup-001</a:t>
            </a:r>
          </a:p>
          <a:p>
            <a:r>
              <a:rPr lang="en-US" dirty="0"/>
              <a:t>  namespace: </a:t>
            </a:r>
            <a:r>
              <a:rPr lang="en-US" b="1" dirty="0" err="1">
                <a:solidFill>
                  <a:schemeClr val="accent5">
                    <a:lumMod val="60000"/>
                    <a:lumOff val="40000"/>
                  </a:schemeClr>
                </a:solidFill>
              </a:rPr>
              <a:t>openshift-adp</a:t>
            </a:r>
            <a:r>
              <a:rPr lang="en-US" dirty="0"/>
              <a:t> </a:t>
            </a:r>
            <a:r>
              <a:rPr lang="en-US" sz="1800" dirty="0">
                <a:solidFill>
                  <a:srgbClr val="0070C0"/>
                </a:solidFill>
              </a:rPr>
              <a:t># OADP Operator namespace</a:t>
            </a:r>
          </a:p>
          <a:p>
            <a:r>
              <a:rPr lang="en-US" dirty="0"/>
              <a:t>spec:</a:t>
            </a:r>
          </a:p>
          <a:p>
            <a:r>
              <a:rPr lang="en-US" dirty="0"/>
              <a:t>  </a:t>
            </a:r>
            <a:r>
              <a:rPr lang="en-US" dirty="0" err="1"/>
              <a:t>includedNamespaces</a:t>
            </a:r>
            <a:r>
              <a:rPr lang="en-US" dirty="0"/>
              <a:t>:</a:t>
            </a:r>
          </a:p>
          <a:p>
            <a:r>
              <a:rPr lang="en-US" dirty="0"/>
              <a:t>  - </a:t>
            </a:r>
            <a:r>
              <a:rPr lang="en-US" b="1" dirty="0">
                <a:solidFill>
                  <a:schemeClr val="accent5">
                    <a:lumMod val="60000"/>
                    <a:lumOff val="40000"/>
                  </a:schemeClr>
                </a:solidFill>
              </a:rPr>
              <a:t>nginx-app</a:t>
            </a:r>
          </a:p>
          <a:p>
            <a:r>
              <a:rPr lang="en-US" dirty="0"/>
              <a:t>  </a:t>
            </a:r>
            <a:r>
              <a:rPr lang="en-US" dirty="0" err="1"/>
              <a:t>storageLocation</a:t>
            </a:r>
            <a:r>
              <a:rPr lang="en-US" dirty="0"/>
              <a:t>: </a:t>
            </a:r>
            <a:r>
              <a:rPr lang="en-US" b="1" dirty="0">
                <a:solidFill>
                  <a:schemeClr val="accent5">
                    <a:lumMod val="60000"/>
                    <a:lumOff val="40000"/>
                  </a:schemeClr>
                </a:solidFill>
              </a:rPr>
              <a:t>ontape-s3-bbl</a:t>
            </a:r>
            <a:r>
              <a:rPr lang="en-US" dirty="0"/>
              <a:t> </a:t>
            </a:r>
            <a:r>
              <a:rPr lang="en-US" sz="1800" dirty="0">
                <a:solidFill>
                  <a:srgbClr val="0070C0"/>
                </a:solidFill>
              </a:rPr>
              <a:t># Reference your BSL</a:t>
            </a:r>
          </a:p>
          <a:p>
            <a:r>
              <a:rPr lang="en-US" dirty="0"/>
              <a:t>  </a:t>
            </a:r>
            <a:r>
              <a:rPr lang="en-US" dirty="0" err="1"/>
              <a:t>ttl</a:t>
            </a:r>
            <a:r>
              <a:rPr lang="en-US" dirty="0"/>
              <a:t>: 720h </a:t>
            </a:r>
            <a:r>
              <a:rPr lang="en-US" sz="1800" dirty="0">
                <a:solidFill>
                  <a:srgbClr val="0070C0"/>
                </a:solidFill>
              </a:rPr>
              <a:t># Time-to-live for the backup (30 days)</a:t>
            </a:r>
          </a:p>
          <a:p>
            <a:r>
              <a:rPr lang="en-US" dirty="0"/>
              <a:t>  hooks:</a:t>
            </a:r>
          </a:p>
          <a:p>
            <a:r>
              <a:rPr lang="en-US" dirty="0"/>
              <a:t>    </a:t>
            </a:r>
            <a:r>
              <a:rPr lang="en-US" sz="1800" b="1" dirty="0">
                <a:solidFill>
                  <a:srgbClr val="0070C0"/>
                </a:solidFill>
              </a:rPr>
              <a:t># Optional: pre/post hook to quiesce app or snapshot data</a:t>
            </a:r>
            <a:endParaRPr lang="en-US" b="1" dirty="0">
              <a:solidFill>
                <a:srgbClr val="0070C0"/>
              </a:solidFill>
            </a:endParaRPr>
          </a:p>
          <a:p>
            <a:r>
              <a:rPr lang="en-US" dirty="0"/>
              <a:t>    resources:</a:t>
            </a:r>
          </a:p>
          <a:p>
            <a:r>
              <a:rPr lang="en-US" dirty="0"/>
              <a:t>      - name: pre-backup-exec</a:t>
            </a:r>
          </a:p>
          <a:p>
            <a:r>
              <a:rPr lang="en-US" dirty="0"/>
              <a:t>        </a:t>
            </a:r>
            <a:r>
              <a:rPr lang="en-US" dirty="0" err="1"/>
              <a:t>includedNamespaces</a:t>
            </a:r>
            <a:r>
              <a:rPr lang="en-US" dirty="0"/>
              <a:t>:</a:t>
            </a:r>
          </a:p>
          <a:p>
            <a:r>
              <a:rPr lang="en-US" dirty="0"/>
              <a:t>          - </a:t>
            </a:r>
            <a:r>
              <a:rPr lang="en-US" b="1" dirty="0">
                <a:solidFill>
                  <a:schemeClr val="accent5">
                    <a:lumMod val="60000"/>
                    <a:lumOff val="40000"/>
                  </a:schemeClr>
                </a:solidFill>
              </a:rPr>
              <a:t>nginx-app</a:t>
            </a:r>
          </a:p>
          <a:p>
            <a:r>
              <a:rPr lang="en-US" dirty="0"/>
              <a:t>        </a:t>
            </a:r>
            <a:r>
              <a:rPr lang="en-US" dirty="0" err="1"/>
              <a:t>resourceHook</a:t>
            </a:r>
            <a:r>
              <a:rPr lang="en-US" dirty="0"/>
              <a:t>:</a:t>
            </a:r>
          </a:p>
          <a:p>
            <a:r>
              <a:rPr lang="en-US" dirty="0"/>
              <a:t>          exec:</a:t>
            </a:r>
          </a:p>
          <a:p>
            <a:r>
              <a:rPr lang="en-US" dirty="0"/>
              <a:t>            container: nginx</a:t>
            </a:r>
          </a:p>
          <a:p>
            <a:r>
              <a:rPr lang="en-US" dirty="0"/>
              <a:t>            </a:t>
            </a:r>
            <a:r>
              <a:rPr lang="en-US" b="1" dirty="0">
                <a:solidFill>
                  <a:schemeClr val="accent6"/>
                </a:solidFill>
              </a:rPr>
              <a:t>command: ["/bin/bash", "-c", "echo 'Pre-backup hook executed'"]</a:t>
            </a:r>
          </a:p>
          <a:p>
            <a:r>
              <a:rPr lang="en-US" dirty="0"/>
              <a:t>            timeout: 1m</a:t>
            </a:r>
          </a:p>
          <a:p>
            <a:r>
              <a:rPr lang="en-US" dirty="0"/>
              <a:t>            </a:t>
            </a:r>
            <a:r>
              <a:rPr lang="en-US" dirty="0" err="1"/>
              <a:t>onSetOwnerReference</a:t>
            </a:r>
            <a:r>
              <a:rPr lang="en-US" dirty="0"/>
              <a:t>: true</a:t>
            </a:r>
          </a:p>
        </p:txBody>
      </p:sp>
      <p:sp>
        <p:nvSpPr>
          <p:cNvPr id="8" name="TextBox 23">
            <a:extLst>
              <a:ext uri="{FF2B5EF4-FFF2-40B4-BE49-F238E27FC236}">
                <a16:creationId xmlns:a16="http://schemas.microsoft.com/office/drawing/2014/main" id="{BFFBCE4E-1A03-D32C-2F62-0685B30B93CC}"/>
              </a:ext>
            </a:extLst>
          </p:cNvPr>
          <p:cNvSpPr txBox="1"/>
          <p:nvPr/>
        </p:nvSpPr>
        <p:spPr>
          <a:xfrm>
            <a:off x="914400" y="561577"/>
            <a:ext cx="2514600" cy="223074"/>
          </a:xfrm>
          <a:prstGeom prst="rect">
            <a:avLst/>
          </a:prstGeom>
        </p:spPr>
        <p:txBody>
          <a:bodyPr wrap="square" lIns="0" tIns="0" rIns="0" bIns="0" rtlCol="0" anchor="t">
            <a:spAutoFit/>
          </a:bodyPr>
          <a:lstStyle/>
          <a:p>
            <a:pPr algn="l">
              <a:lnSpc>
                <a:spcPts val="1437"/>
              </a:lnSpc>
            </a:pPr>
            <a:r>
              <a:rPr lang="en-US" sz="2000" dirty="0">
                <a:solidFill>
                  <a:srgbClr val="E0D6DE"/>
                </a:solidFill>
                <a:latin typeface="Petrona Medium"/>
                <a:ea typeface="Petrona Medium"/>
                <a:cs typeface="Petrona Medium"/>
                <a:sym typeface="Petrona"/>
              </a:rPr>
              <a:t>2 </a:t>
            </a:r>
            <a:r>
              <a:rPr lang="en-US" sz="2400" dirty="0">
                <a:solidFill>
                  <a:srgbClr val="E0D6DE"/>
                </a:solidFill>
                <a:latin typeface="Petrona Medium"/>
                <a:ea typeface="Petrona Medium"/>
                <a:cs typeface="Petrona Medium"/>
                <a:sym typeface="Petrona"/>
              </a:rPr>
              <a:t>Create a Backup</a:t>
            </a:r>
            <a:endParaRPr lang="en-US" sz="2000" dirty="0">
              <a:solidFill>
                <a:srgbClr val="E0D6DE"/>
              </a:solidFill>
              <a:latin typeface="Petrona Medium"/>
              <a:ea typeface="Petrona Medium"/>
              <a:cs typeface="Petrona Medium"/>
              <a:sym typeface="Petrona"/>
            </a:endParaRPr>
          </a:p>
        </p:txBody>
      </p:sp>
    </p:spTree>
    <p:extLst>
      <p:ext uri="{BB962C8B-B14F-4D97-AF65-F5344CB8AC3E}">
        <p14:creationId xmlns:p14="http://schemas.microsoft.com/office/powerpoint/2010/main" val="330939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strVal val="#ppt_w*0.70"/>
                                          </p:val>
                                        </p:tav>
                                        <p:tav tm="100000">
                                          <p:val>
                                            <p:strVal val="#ppt_w"/>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animEffect transition="in" filter="fade">
                                      <p:cBhvr>
                                        <p:cTn id="24" dur="1000"/>
                                        <p:tgtEl>
                                          <p:spTgt spid="7"/>
                                        </p:tgtEl>
                                      </p:cBhvr>
                                    </p:animEffec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wipe(left)">
                                      <p:cBhvr>
                                        <p:cTn id="31" dur="5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wipe(left)">
                                      <p:cBhvr>
                                        <p:cTn id="36" dur="500"/>
                                        <p:tgtEl>
                                          <p:spTgt spid="6">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wipe(left)">
                                      <p:cBhvr>
                                        <p:cTn id="41" dur="500"/>
                                        <p:tgtEl>
                                          <p:spTgt spid="6">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
                                            <p:txEl>
                                              <p:pRg st="3" end="3"/>
                                            </p:txEl>
                                          </p:spTgt>
                                        </p:tgtEl>
                                        <p:attrNameLst>
                                          <p:attrName>style.visibility</p:attrName>
                                        </p:attrNameLst>
                                      </p:cBhvr>
                                      <p:to>
                                        <p:strVal val="visible"/>
                                      </p:to>
                                    </p:set>
                                    <p:animEffect transition="in" filter="wipe(left)">
                                      <p:cBhvr>
                                        <p:cTn id="4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28">
            <a:extLst>
              <a:ext uri="{FF2B5EF4-FFF2-40B4-BE49-F238E27FC236}">
                <a16:creationId xmlns:a16="http://schemas.microsoft.com/office/drawing/2014/main" id="{9D90F34A-2233-AE53-2620-45624BC09FB5}"/>
              </a:ext>
            </a:extLst>
          </p:cNvPr>
          <p:cNvGrpSpPr/>
          <p:nvPr/>
        </p:nvGrpSpPr>
        <p:grpSpPr>
          <a:xfrm>
            <a:off x="565269" y="1806741"/>
            <a:ext cx="4601352" cy="519546"/>
            <a:chOff x="0" y="0"/>
            <a:chExt cx="11154370" cy="6063060"/>
          </a:xfrm>
        </p:grpSpPr>
        <p:sp>
          <p:nvSpPr>
            <p:cNvPr id="21" name="Freeform 29">
              <a:extLst>
                <a:ext uri="{FF2B5EF4-FFF2-40B4-BE49-F238E27FC236}">
                  <a16:creationId xmlns:a16="http://schemas.microsoft.com/office/drawing/2014/main" id="{4CD3CEF2-38EE-B9CA-0315-D86A1F267BBE}"/>
                </a:ext>
              </a:extLst>
            </p:cNvPr>
            <p:cNvSpPr/>
            <p:nvPr/>
          </p:nvSpPr>
          <p:spPr>
            <a:xfrm>
              <a:off x="0" y="0"/>
              <a:ext cx="11154283" cy="6062980"/>
            </a:xfrm>
            <a:custGeom>
              <a:avLst/>
              <a:gdLst/>
              <a:ahLst/>
              <a:cxnLst/>
              <a:rect l="l" t="t" r="r" b="b"/>
              <a:pathLst>
                <a:path w="11154283" h="6062980">
                  <a:moveTo>
                    <a:pt x="0" y="24765"/>
                  </a:moveTo>
                  <a:cubicBezTo>
                    <a:pt x="0" y="11049"/>
                    <a:pt x="11049" y="0"/>
                    <a:pt x="24765" y="0"/>
                  </a:cubicBezTo>
                  <a:lnTo>
                    <a:pt x="11129518" y="0"/>
                  </a:lnTo>
                  <a:cubicBezTo>
                    <a:pt x="11143235" y="0"/>
                    <a:pt x="11154283" y="11049"/>
                    <a:pt x="11154283" y="24765"/>
                  </a:cubicBezTo>
                  <a:lnTo>
                    <a:pt x="11154283" y="6038215"/>
                  </a:lnTo>
                  <a:cubicBezTo>
                    <a:pt x="11154283" y="6051931"/>
                    <a:pt x="11143235" y="6062980"/>
                    <a:pt x="11129518" y="6062980"/>
                  </a:cubicBezTo>
                  <a:lnTo>
                    <a:pt x="24765" y="6062980"/>
                  </a:lnTo>
                  <a:cubicBezTo>
                    <a:pt x="11049" y="6062980"/>
                    <a:pt x="0" y="6051931"/>
                    <a:pt x="0" y="6038215"/>
                  </a:cubicBezTo>
                  <a:close/>
                </a:path>
              </a:pathLst>
            </a:custGeom>
            <a:solidFill>
              <a:srgbClr val="191231"/>
            </a:solidFill>
          </p:spPr>
        </p:sp>
      </p:grpSp>
      <p:grpSp>
        <p:nvGrpSpPr>
          <p:cNvPr id="18" name="Group 28">
            <a:extLst>
              <a:ext uri="{FF2B5EF4-FFF2-40B4-BE49-F238E27FC236}">
                <a16:creationId xmlns:a16="http://schemas.microsoft.com/office/drawing/2014/main" id="{F4A8474A-327E-A4BD-4028-06402DBE99FF}"/>
              </a:ext>
            </a:extLst>
          </p:cNvPr>
          <p:cNvGrpSpPr/>
          <p:nvPr/>
        </p:nvGrpSpPr>
        <p:grpSpPr>
          <a:xfrm>
            <a:off x="572674" y="4427647"/>
            <a:ext cx="11645043" cy="4526973"/>
            <a:chOff x="0" y="0"/>
            <a:chExt cx="11154370" cy="6063060"/>
          </a:xfrm>
        </p:grpSpPr>
        <p:sp>
          <p:nvSpPr>
            <p:cNvPr id="19" name="Freeform 29">
              <a:extLst>
                <a:ext uri="{FF2B5EF4-FFF2-40B4-BE49-F238E27FC236}">
                  <a16:creationId xmlns:a16="http://schemas.microsoft.com/office/drawing/2014/main" id="{D180E05E-CB1F-2B79-2738-61207947A6DA}"/>
                </a:ext>
              </a:extLst>
            </p:cNvPr>
            <p:cNvSpPr/>
            <p:nvPr/>
          </p:nvSpPr>
          <p:spPr>
            <a:xfrm>
              <a:off x="0" y="0"/>
              <a:ext cx="11154283" cy="6062980"/>
            </a:xfrm>
            <a:custGeom>
              <a:avLst/>
              <a:gdLst/>
              <a:ahLst/>
              <a:cxnLst/>
              <a:rect l="l" t="t" r="r" b="b"/>
              <a:pathLst>
                <a:path w="11154283" h="6062980">
                  <a:moveTo>
                    <a:pt x="0" y="24765"/>
                  </a:moveTo>
                  <a:cubicBezTo>
                    <a:pt x="0" y="11049"/>
                    <a:pt x="11049" y="0"/>
                    <a:pt x="24765" y="0"/>
                  </a:cubicBezTo>
                  <a:lnTo>
                    <a:pt x="11129518" y="0"/>
                  </a:lnTo>
                  <a:cubicBezTo>
                    <a:pt x="11143235" y="0"/>
                    <a:pt x="11154283" y="11049"/>
                    <a:pt x="11154283" y="24765"/>
                  </a:cubicBezTo>
                  <a:lnTo>
                    <a:pt x="11154283" y="6038215"/>
                  </a:lnTo>
                  <a:cubicBezTo>
                    <a:pt x="11154283" y="6051931"/>
                    <a:pt x="11143235" y="6062980"/>
                    <a:pt x="11129518" y="6062980"/>
                  </a:cubicBezTo>
                  <a:lnTo>
                    <a:pt x="24765" y="6062980"/>
                  </a:lnTo>
                  <a:cubicBezTo>
                    <a:pt x="11049" y="6062980"/>
                    <a:pt x="0" y="6051931"/>
                    <a:pt x="0" y="6038215"/>
                  </a:cubicBezTo>
                  <a:close/>
                </a:path>
              </a:pathLst>
            </a:custGeom>
            <a:solidFill>
              <a:srgbClr val="191231"/>
            </a:solidFill>
          </p:spPr>
        </p:sp>
      </p:grpSp>
      <p:grpSp>
        <p:nvGrpSpPr>
          <p:cNvPr id="2" name="Group 32">
            <a:extLst>
              <a:ext uri="{FF2B5EF4-FFF2-40B4-BE49-F238E27FC236}">
                <a16:creationId xmlns:a16="http://schemas.microsoft.com/office/drawing/2014/main" id="{895C0A03-607E-EEBC-4B46-6D0864E08A29}"/>
              </a:ext>
            </a:extLst>
          </p:cNvPr>
          <p:cNvGrpSpPr/>
          <p:nvPr/>
        </p:nvGrpSpPr>
        <p:grpSpPr>
          <a:xfrm>
            <a:off x="506018" y="532031"/>
            <a:ext cx="8610898" cy="381595"/>
            <a:chOff x="0" y="0"/>
            <a:chExt cx="11481197" cy="508793"/>
          </a:xfrm>
        </p:grpSpPr>
        <p:sp>
          <p:nvSpPr>
            <p:cNvPr id="3" name="Freeform 33">
              <a:extLst>
                <a:ext uri="{FF2B5EF4-FFF2-40B4-BE49-F238E27FC236}">
                  <a16:creationId xmlns:a16="http://schemas.microsoft.com/office/drawing/2014/main" id="{2249DF24-31CC-FDC9-26AC-135A91244616}"/>
                </a:ext>
              </a:extLst>
            </p:cNvPr>
            <p:cNvSpPr/>
            <p:nvPr/>
          </p:nvSpPr>
          <p:spPr>
            <a:xfrm>
              <a:off x="6350" y="6350"/>
              <a:ext cx="11468481" cy="496062"/>
            </a:xfrm>
            <a:custGeom>
              <a:avLst/>
              <a:gdLst/>
              <a:ahLst/>
              <a:cxnLst/>
              <a:rect l="l" t="t" r="r" b="b"/>
              <a:pathLst>
                <a:path w="11468481" h="496062">
                  <a:moveTo>
                    <a:pt x="0" y="248031"/>
                  </a:moveTo>
                  <a:cubicBezTo>
                    <a:pt x="0" y="110998"/>
                    <a:pt x="113792" y="0"/>
                    <a:pt x="254127" y="0"/>
                  </a:cubicBezTo>
                  <a:lnTo>
                    <a:pt x="11214354" y="0"/>
                  </a:lnTo>
                  <a:cubicBezTo>
                    <a:pt x="11354689" y="0"/>
                    <a:pt x="11468481" y="110998"/>
                    <a:pt x="11468481" y="248031"/>
                  </a:cubicBezTo>
                  <a:cubicBezTo>
                    <a:pt x="11468481" y="385064"/>
                    <a:pt x="11354689" y="496062"/>
                    <a:pt x="11214354" y="496062"/>
                  </a:cubicBezTo>
                  <a:lnTo>
                    <a:pt x="254127" y="496062"/>
                  </a:lnTo>
                  <a:cubicBezTo>
                    <a:pt x="113792" y="496062"/>
                    <a:pt x="0" y="385064"/>
                    <a:pt x="0" y="248031"/>
                  </a:cubicBezTo>
                  <a:close/>
                </a:path>
              </a:pathLst>
            </a:custGeom>
            <a:solidFill>
              <a:srgbClr val="2F1D63"/>
            </a:solidFill>
          </p:spPr>
        </p:sp>
        <p:sp>
          <p:nvSpPr>
            <p:cNvPr id="4" name="Freeform 34">
              <a:extLst>
                <a:ext uri="{FF2B5EF4-FFF2-40B4-BE49-F238E27FC236}">
                  <a16:creationId xmlns:a16="http://schemas.microsoft.com/office/drawing/2014/main" id="{D659B068-F96E-F35A-5CE5-567D171BC6AB}"/>
                </a:ext>
              </a:extLst>
            </p:cNvPr>
            <p:cNvSpPr/>
            <p:nvPr/>
          </p:nvSpPr>
          <p:spPr>
            <a:xfrm>
              <a:off x="0" y="0"/>
              <a:ext cx="11481181" cy="508762"/>
            </a:xfrm>
            <a:custGeom>
              <a:avLst/>
              <a:gdLst/>
              <a:ahLst/>
              <a:cxnLst/>
              <a:rect l="l" t="t" r="r" b="b"/>
              <a:pathLst>
                <a:path w="11481181" h="508762">
                  <a:moveTo>
                    <a:pt x="0" y="254381"/>
                  </a:moveTo>
                  <a:cubicBezTo>
                    <a:pt x="0" y="113792"/>
                    <a:pt x="116713" y="0"/>
                    <a:pt x="260477" y="0"/>
                  </a:cubicBezTo>
                  <a:lnTo>
                    <a:pt x="11220704" y="0"/>
                  </a:lnTo>
                  <a:lnTo>
                    <a:pt x="11220704" y="6350"/>
                  </a:lnTo>
                  <a:lnTo>
                    <a:pt x="11220704" y="0"/>
                  </a:lnTo>
                  <a:cubicBezTo>
                    <a:pt x="11364468" y="0"/>
                    <a:pt x="11481181" y="113792"/>
                    <a:pt x="11481181" y="254381"/>
                  </a:cubicBezTo>
                  <a:lnTo>
                    <a:pt x="11474831" y="254381"/>
                  </a:lnTo>
                  <a:lnTo>
                    <a:pt x="11481181" y="254381"/>
                  </a:lnTo>
                  <a:lnTo>
                    <a:pt x="11474831" y="254381"/>
                  </a:lnTo>
                  <a:lnTo>
                    <a:pt x="11481181" y="254381"/>
                  </a:lnTo>
                  <a:cubicBezTo>
                    <a:pt x="11481181" y="394970"/>
                    <a:pt x="11364468" y="508762"/>
                    <a:pt x="11220704" y="508762"/>
                  </a:cubicBezTo>
                  <a:lnTo>
                    <a:pt x="11220704" y="502412"/>
                  </a:lnTo>
                  <a:lnTo>
                    <a:pt x="11220704" y="508762"/>
                  </a:lnTo>
                  <a:lnTo>
                    <a:pt x="260477" y="508762"/>
                  </a:lnTo>
                  <a:lnTo>
                    <a:pt x="260477" y="502412"/>
                  </a:lnTo>
                  <a:lnTo>
                    <a:pt x="260477" y="508762"/>
                  </a:lnTo>
                  <a:cubicBezTo>
                    <a:pt x="116713" y="508762"/>
                    <a:pt x="0" y="395097"/>
                    <a:pt x="0" y="254381"/>
                  </a:cubicBezTo>
                  <a:cubicBezTo>
                    <a:pt x="0" y="253111"/>
                    <a:pt x="381" y="251968"/>
                    <a:pt x="1016" y="250952"/>
                  </a:cubicBezTo>
                  <a:lnTo>
                    <a:pt x="6350" y="254381"/>
                  </a:lnTo>
                  <a:lnTo>
                    <a:pt x="0" y="254381"/>
                  </a:lnTo>
                  <a:moveTo>
                    <a:pt x="12700" y="254381"/>
                  </a:moveTo>
                  <a:cubicBezTo>
                    <a:pt x="12700" y="255651"/>
                    <a:pt x="12319" y="256794"/>
                    <a:pt x="11684" y="257810"/>
                  </a:cubicBezTo>
                  <a:lnTo>
                    <a:pt x="6350" y="254381"/>
                  </a:lnTo>
                  <a:lnTo>
                    <a:pt x="12700" y="254381"/>
                  </a:lnTo>
                  <a:cubicBezTo>
                    <a:pt x="12700" y="387731"/>
                    <a:pt x="123444" y="496062"/>
                    <a:pt x="260477" y="496062"/>
                  </a:cubicBezTo>
                  <a:lnTo>
                    <a:pt x="11220704" y="496062"/>
                  </a:lnTo>
                  <a:cubicBezTo>
                    <a:pt x="11357737" y="496062"/>
                    <a:pt x="11468481" y="387731"/>
                    <a:pt x="11468481" y="254381"/>
                  </a:cubicBezTo>
                  <a:cubicBezTo>
                    <a:pt x="11468481" y="121031"/>
                    <a:pt x="11357737" y="12700"/>
                    <a:pt x="11220704" y="12700"/>
                  </a:cubicBezTo>
                  <a:lnTo>
                    <a:pt x="260477" y="12700"/>
                  </a:lnTo>
                  <a:lnTo>
                    <a:pt x="260477" y="6350"/>
                  </a:lnTo>
                  <a:lnTo>
                    <a:pt x="260477" y="12700"/>
                  </a:lnTo>
                  <a:cubicBezTo>
                    <a:pt x="123444" y="12700"/>
                    <a:pt x="12700" y="121031"/>
                    <a:pt x="12700" y="254381"/>
                  </a:cubicBezTo>
                  <a:close/>
                </a:path>
              </a:pathLst>
            </a:custGeom>
            <a:solidFill>
              <a:srgbClr val="48367C"/>
            </a:solidFill>
          </p:spPr>
        </p:sp>
      </p:grpSp>
      <p:sp>
        <p:nvSpPr>
          <p:cNvPr id="5" name="TextBox 35">
            <a:extLst>
              <a:ext uri="{FF2B5EF4-FFF2-40B4-BE49-F238E27FC236}">
                <a16:creationId xmlns:a16="http://schemas.microsoft.com/office/drawing/2014/main" id="{2CB6B48D-6F38-862B-1D16-FE61FAE6F015}"/>
              </a:ext>
            </a:extLst>
          </p:cNvPr>
          <p:cNvSpPr txBox="1"/>
          <p:nvPr/>
        </p:nvSpPr>
        <p:spPr>
          <a:xfrm flipH="1">
            <a:off x="791643" y="642155"/>
            <a:ext cx="4715771" cy="367152"/>
          </a:xfrm>
          <a:prstGeom prst="rect">
            <a:avLst/>
          </a:prstGeom>
        </p:spPr>
        <p:txBody>
          <a:bodyPr wrap="square" lIns="0" tIns="0" rIns="0" bIns="0" rtlCol="0" anchor="t">
            <a:spAutoFit/>
          </a:bodyPr>
          <a:lstStyle/>
          <a:p>
            <a:pPr>
              <a:lnSpc>
                <a:spcPts val="1437"/>
              </a:lnSpc>
            </a:pPr>
            <a:r>
              <a:rPr lang="en-US" sz="2000" dirty="0">
                <a:solidFill>
                  <a:srgbClr val="E0D6DE"/>
                </a:solidFill>
                <a:latin typeface="Petrona Medium"/>
                <a:ea typeface="Petrona Medium"/>
                <a:cs typeface="Petrona Medium"/>
                <a:sym typeface="Petrona"/>
              </a:rPr>
              <a:t>3. Simulate Disaster (Delete Application)</a:t>
            </a:r>
          </a:p>
          <a:p>
            <a:pPr algn="l">
              <a:lnSpc>
                <a:spcPts val="1437"/>
              </a:lnSpc>
            </a:pPr>
            <a:r>
              <a:rPr lang="en-US" sz="1437" dirty="0">
                <a:solidFill>
                  <a:srgbClr val="E0D6DE"/>
                </a:solidFill>
                <a:latin typeface="Petrona Medium"/>
                <a:ea typeface="Petrona Medium"/>
                <a:cs typeface="Petrona Medium"/>
                <a:sym typeface="Petrona"/>
              </a:rPr>
              <a:t> </a:t>
            </a:r>
          </a:p>
        </p:txBody>
      </p:sp>
      <p:sp>
        <p:nvSpPr>
          <p:cNvPr id="6" name="TextBox 37">
            <a:extLst>
              <a:ext uri="{FF2B5EF4-FFF2-40B4-BE49-F238E27FC236}">
                <a16:creationId xmlns:a16="http://schemas.microsoft.com/office/drawing/2014/main" id="{34BDB696-B57E-030B-432F-180CFF918736}"/>
              </a:ext>
            </a:extLst>
          </p:cNvPr>
          <p:cNvSpPr txBox="1"/>
          <p:nvPr/>
        </p:nvSpPr>
        <p:spPr>
          <a:xfrm>
            <a:off x="729538" y="1282452"/>
            <a:ext cx="15958262" cy="288412"/>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To test the restore, simulate a disaster by deleting the nginx-app namespace and all its contents.</a:t>
            </a:r>
          </a:p>
        </p:txBody>
      </p:sp>
      <p:sp>
        <p:nvSpPr>
          <p:cNvPr id="9" name="TextBox 42">
            <a:extLst>
              <a:ext uri="{FF2B5EF4-FFF2-40B4-BE49-F238E27FC236}">
                <a16:creationId xmlns:a16="http://schemas.microsoft.com/office/drawing/2014/main" id="{DF6A62F7-A83E-BE81-324E-05DB9AD928C9}"/>
              </a:ext>
            </a:extLst>
          </p:cNvPr>
          <p:cNvSpPr txBox="1"/>
          <p:nvPr/>
        </p:nvSpPr>
        <p:spPr>
          <a:xfrm>
            <a:off x="818727" y="1882109"/>
            <a:ext cx="4601351" cy="288412"/>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err="1">
                <a:sym typeface="Consolas"/>
              </a:rPr>
              <a:t>oc</a:t>
            </a:r>
            <a:r>
              <a:rPr lang="en-US" dirty="0">
                <a:sym typeface="Consolas"/>
              </a:rPr>
              <a:t> delete namespace nginx-app</a:t>
            </a:r>
          </a:p>
        </p:txBody>
      </p:sp>
      <p:sp>
        <p:nvSpPr>
          <p:cNvPr id="10" name="TextBox 43">
            <a:extLst>
              <a:ext uri="{FF2B5EF4-FFF2-40B4-BE49-F238E27FC236}">
                <a16:creationId xmlns:a16="http://schemas.microsoft.com/office/drawing/2014/main" id="{0D4BF4B2-2331-E2B4-7430-AA26964CB522}"/>
              </a:ext>
            </a:extLst>
          </p:cNvPr>
          <p:cNvSpPr txBox="1"/>
          <p:nvPr/>
        </p:nvSpPr>
        <p:spPr>
          <a:xfrm>
            <a:off x="602044" y="2447425"/>
            <a:ext cx="17366908" cy="288412"/>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Confirm that the namespace and all associated resources (Deployments, Pods, Services, PVCs) are gone.</a:t>
            </a:r>
          </a:p>
        </p:txBody>
      </p:sp>
      <p:grpSp>
        <p:nvGrpSpPr>
          <p:cNvPr id="11" name="Group 44">
            <a:extLst>
              <a:ext uri="{FF2B5EF4-FFF2-40B4-BE49-F238E27FC236}">
                <a16:creationId xmlns:a16="http://schemas.microsoft.com/office/drawing/2014/main" id="{A2E59F6B-3FE3-A8F3-CB70-DBF5FBA3F909}"/>
              </a:ext>
            </a:extLst>
          </p:cNvPr>
          <p:cNvGrpSpPr/>
          <p:nvPr/>
        </p:nvGrpSpPr>
        <p:grpSpPr>
          <a:xfrm>
            <a:off x="506018" y="3283517"/>
            <a:ext cx="8611046" cy="381595"/>
            <a:chOff x="0" y="0"/>
            <a:chExt cx="11481395" cy="508793"/>
          </a:xfrm>
        </p:grpSpPr>
        <p:sp>
          <p:nvSpPr>
            <p:cNvPr id="12" name="Freeform 45">
              <a:extLst>
                <a:ext uri="{FF2B5EF4-FFF2-40B4-BE49-F238E27FC236}">
                  <a16:creationId xmlns:a16="http://schemas.microsoft.com/office/drawing/2014/main" id="{72CEEAAD-6F4D-1DDD-C243-9C127630A051}"/>
                </a:ext>
              </a:extLst>
            </p:cNvPr>
            <p:cNvSpPr/>
            <p:nvPr/>
          </p:nvSpPr>
          <p:spPr>
            <a:xfrm>
              <a:off x="6350" y="6350"/>
              <a:ext cx="11468735" cy="496062"/>
            </a:xfrm>
            <a:custGeom>
              <a:avLst/>
              <a:gdLst/>
              <a:ahLst/>
              <a:cxnLst/>
              <a:rect l="l" t="t" r="r" b="b"/>
              <a:pathLst>
                <a:path w="11468735" h="496062">
                  <a:moveTo>
                    <a:pt x="0" y="248031"/>
                  </a:moveTo>
                  <a:cubicBezTo>
                    <a:pt x="0" y="110998"/>
                    <a:pt x="113792" y="0"/>
                    <a:pt x="254127" y="0"/>
                  </a:cubicBezTo>
                  <a:lnTo>
                    <a:pt x="11214608" y="0"/>
                  </a:lnTo>
                  <a:cubicBezTo>
                    <a:pt x="11354943" y="0"/>
                    <a:pt x="11468735" y="110998"/>
                    <a:pt x="11468735" y="248031"/>
                  </a:cubicBezTo>
                  <a:cubicBezTo>
                    <a:pt x="11468735" y="385064"/>
                    <a:pt x="11354943" y="496062"/>
                    <a:pt x="11214608" y="496062"/>
                  </a:cubicBezTo>
                  <a:lnTo>
                    <a:pt x="254127" y="496062"/>
                  </a:lnTo>
                  <a:cubicBezTo>
                    <a:pt x="113792" y="496062"/>
                    <a:pt x="0" y="385064"/>
                    <a:pt x="0" y="248031"/>
                  </a:cubicBezTo>
                  <a:close/>
                </a:path>
              </a:pathLst>
            </a:custGeom>
            <a:solidFill>
              <a:srgbClr val="2F1D63"/>
            </a:solidFill>
          </p:spPr>
        </p:sp>
        <p:sp>
          <p:nvSpPr>
            <p:cNvPr id="13" name="Freeform 46">
              <a:extLst>
                <a:ext uri="{FF2B5EF4-FFF2-40B4-BE49-F238E27FC236}">
                  <a16:creationId xmlns:a16="http://schemas.microsoft.com/office/drawing/2014/main" id="{5A0144E1-A86A-0BBF-3B72-213AC4608AE2}"/>
                </a:ext>
              </a:extLst>
            </p:cNvPr>
            <p:cNvSpPr/>
            <p:nvPr/>
          </p:nvSpPr>
          <p:spPr>
            <a:xfrm>
              <a:off x="0" y="0"/>
              <a:ext cx="11481435" cy="508762"/>
            </a:xfrm>
            <a:custGeom>
              <a:avLst/>
              <a:gdLst/>
              <a:ahLst/>
              <a:cxnLst/>
              <a:rect l="l" t="t" r="r" b="b"/>
              <a:pathLst>
                <a:path w="11481435" h="508762">
                  <a:moveTo>
                    <a:pt x="0" y="254381"/>
                  </a:moveTo>
                  <a:cubicBezTo>
                    <a:pt x="0" y="113792"/>
                    <a:pt x="116713" y="0"/>
                    <a:pt x="260477" y="0"/>
                  </a:cubicBezTo>
                  <a:lnTo>
                    <a:pt x="11220958" y="0"/>
                  </a:lnTo>
                  <a:lnTo>
                    <a:pt x="11220958" y="6350"/>
                  </a:lnTo>
                  <a:lnTo>
                    <a:pt x="11220958" y="0"/>
                  </a:lnTo>
                  <a:cubicBezTo>
                    <a:pt x="11364722" y="0"/>
                    <a:pt x="11481435" y="113792"/>
                    <a:pt x="11481435" y="254381"/>
                  </a:cubicBezTo>
                  <a:lnTo>
                    <a:pt x="11475085" y="254381"/>
                  </a:lnTo>
                  <a:lnTo>
                    <a:pt x="11481435" y="254381"/>
                  </a:lnTo>
                  <a:lnTo>
                    <a:pt x="11475085" y="254381"/>
                  </a:lnTo>
                  <a:lnTo>
                    <a:pt x="11481435" y="254381"/>
                  </a:lnTo>
                  <a:cubicBezTo>
                    <a:pt x="11481435" y="394970"/>
                    <a:pt x="11364722" y="508762"/>
                    <a:pt x="11220958" y="508762"/>
                  </a:cubicBezTo>
                  <a:lnTo>
                    <a:pt x="11220958" y="502412"/>
                  </a:lnTo>
                  <a:lnTo>
                    <a:pt x="11220958" y="508762"/>
                  </a:lnTo>
                  <a:lnTo>
                    <a:pt x="260477" y="508762"/>
                  </a:lnTo>
                  <a:lnTo>
                    <a:pt x="260477" y="502412"/>
                  </a:lnTo>
                  <a:lnTo>
                    <a:pt x="260477" y="508762"/>
                  </a:lnTo>
                  <a:cubicBezTo>
                    <a:pt x="116713" y="508762"/>
                    <a:pt x="0" y="395097"/>
                    <a:pt x="0" y="254381"/>
                  </a:cubicBezTo>
                  <a:cubicBezTo>
                    <a:pt x="0" y="253111"/>
                    <a:pt x="381" y="251968"/>
                    <a:pt x="1016" y="250952"/>
                  </a:cubicBezTo>
                  <a:lnTo>
                    <a:pt x="6350" y="254381"/>
                  </a:lnTo>
                  <a:lnTo>
                    <a:pt x="0" y="254381"/>
                  </a:lnTo>
                  <a:moveTo>
                    <a:pt x="12700" y="254381"/>
                  </a:moveTo>
                  <a:cubicBezTo>
                    <a:pt x="12700" y="255651"/>
                    <a:pt x="12319" y="256794"/>
                    <a:pt x="11684" y="257810"/>
                  </a:cubicBezTo>
                  <a:lnTo>
                    <a:pt x="6350" y="254381"/>
                  </a:lnTo>
                  <a:lnTo>
                    <a:pt x="12700" y="254381"/>
                  </a:lnTo>
                  <a:cubicBezTo>
                    <a:pt x="12700" y="387731"/>
                    <a:pt x="123444" y="496062"/>
                    <a:pt x="260477" y="496062"/>
                  </a:cubicBezTo>
                  <a:lnTo>
                    <a:pt x="11220958" y="496062"/>
                  </a:lnTo>
                  <a:cubicBezTo>
                    <a:pt x="11357990" y="496062"/>
                    <a:pt x="11468735" y="387731"/>
                    <a:pt x="11468735" y="254381"/>
                  </a:cubicBezTo>
                  <a:cubicBezTo>
                    <a:pt x="11468735" y="121031"/>
                    <a:pt x="11357864" y="12700"/>
                    <a:pt x="11220958" y="12700"/>
                  </a:cubicBezTo>
                  <a:lnTo>
                    <a:pt x="260477" y="12700"/>
                  </a:lnTo>
                  <a:lnTo>
                    <a:pt x="260477" y="6350"/>
                  </a:lnTo>
                  <a:lnTo>
                    <a:pt x="260477" y="12700"/>
                  </a:lnTo>
                  <a:cubicBezTo>
                    <a:pt x="123444" y="12700"/>
                    <a:pt x="12700" y="121031"/>
                    <a:pt x="12700" y="254381"/>
                  </a:cubicBezTo>
                  <a:close/>
                </a:path>
              </a:pathLst>
            </a:custGeom>
            <a:solidFill>
              <a:srgbClr val="48367C"/>
            </a:solidFill>
          </p:spPr>
        </p:sp>
      </p:grpSp>
      <p:sp>
        <p:nvSpPr>
          <p:cNvPr id="15" name="TextBox 49">
            <a:extLst>
              <a:ext uri="{FF2B5EF4-FFF2-40B4-BE49-F238E27FC236}">
                <a16:creationId xmlns:a16="http://schemas.microsoft.com/office/drawing/2014/main" id="{8812E2C4-38CB-D663-B471-5C716D26F802}"/>
              </a:ext>
            </a:extLst>
          </p:cNvPr>
          <p:cNvSpPr txBox="1"/>
          <p:nvPr/>
        </p:nvSpPr>
        <p:spPr>
          <a:xfrm>
            <a:off x="729538" y="3957158"/>
            <a:ext cx="11830473" cy="288412"/>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Now, create a Restore object to bring back the Nginx application from your backup.</a:t>
            </a:r>
          </a:p>
        </p:txBody>
      </p:sp>
      <p:sp>
        <p:nvSpPr>
          <p:cNvPr id="16" name="TextBox 54">
            <a:extLst>
              <a:ext uri="{FF2B5EF4-FFF2-40B4-BE49-F238E27FC236}">
                <a16:creationId xmlns:a16="http://schemas.microsoft.com/office/drawing/2014/main" id="{652F578B-48A3-7954-84F2-693E6EA31BB4}"/>
              </a:ext>
            </a:extLst>
          </p:cNvPr>
          <p:cNvSpPr txBox="1"/>
          <p:nvPr/>
        </p:nvSpPr>
        <p:spPr>
          <a:xfrm>
            <a:off x="729538" y="4458820"/>
            <a:ext cx="11488087" cy="4326184"/>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err="1">
                <a:sym typeface="Consolas"/>
              </a:rPr>
              <a:t>apiVersion</a:t>
            </a:r>
            <a:r>
              <a:rPr lang="en-US" dirty="0">
                <a:sym typeface="Consolas"/>
              </a:rPr>
              <a:t>: </a:t>
            </a:r>
            <a:r>
              <a:rPr lang="en-US" dirty="0" err="1">
                <a:sym typeface="Consolas"/>
              </a:rPr>
              <a:t>velero.io</a:t>
            </a:r>
            <a:r>
              <a:rPr lang="en-US" dirty="0">
                <a:sym typeface="Consolas"/>
              </a:rPr>
              <a:t>/v1</a:t>
            </a:r>
          </a:p>
          <a:p>
            <a:r>
              <a:rPr lang="en-US" dirty="0">
                <a:sym typeface="Consolas"/>
              </a:rPr>
              <a:t>kind: </a:t>
            </a:r>
            <a:r>
              <a:rPr lang="en-US" b="1" dirty="0">
                <a:solidFill>
                  <a:schemeClr val="accent5">
                    <a:lumMod val="60000"/>
                    <a:lumOff val="40000"/>
                  </a:schemeClr>
                </a:solidFill>
                <a:sym typeface="Consolas"/>
              </a:rPr>
              <a:t>Restore</a:t>
            </a:r>
          </a:p>
          <a:p>
            <a:r>
              <a:rPr lang="en-US" dirty="0">
                <a:sym typeface="Consolas"/>
              </a:rPr>
              <a:t>metadata:</a:t>
            </a:r>
          </a:p>
          <a:p>
            <a:r>
              <a:rPr lang="en-US" dirty="0">
                <a:sym typeface="Consolas"/>
              </a:rPr>
              <a:t>  name: nginx-app-restore-001</a:t>
            </a:r>
          </a:p>
          <a:p>
            <a:r>
              <a:rPr lang="en-US" dirty="0">
                <a:sym typeface="Consolas"/>
              </a:rPr>
              <a:t>  namespace: </a:t>
            </a:r>
            <a:r>
              <a:rPr lang="en-US" b="1" dirty="0" err="1">
                <a:solidFill>
                  <a:schemeClr val="accent5">
                    <a:lumMod val="60000"/>
                    <a:lumOff val="40000"/>
                  </a:schemeClr>
                </a:solidFill>
                <a:sym typeface="Consolas"/>
              </a:rPr>
              <a:t>openshift-adp</a:t>
            </a:r>
            <a:endParaRPr lang="en-US" b="1" dirty="0">
              <a:solidFill>
                <a:schemeClr val="accent5">
                  <a:lumMod val="60000"/>
                  <a:lumOff val="40000"/>
                </a:schemeClr>
              </a:solidFill>
              <a:sym typeface="Consolas"/>
            </a:endParaRPr>
          </a:p>
          <a:p>
            <a:r>
              <a:rPr lang="en-US" dirty="0">
                <a:sym typeface="Consolas"/>
              </a:rPr>
              <a:t>spec:</a:t>
            </a:r>
          </a:p>
          <a:p>
            <a:r>
              <a:rPr lang="en-US" dirty="0">
                <a:sym typeface="Consolas"/>
              </a:rPr>
              <a:t>  </a:t>
            </a:r>
            <a:r>
              <a:rPr lang="en-US" dirty="0" err="1">
                <a:sym typeface="Consolas"/>
              </a:rPr>
              <a:t>backupName</a:t>
            </a:r>
            <a:r>
              <a:rPr lang="en-US" dirty="0">
                <a:sym typeface="Consolas"/>
              </a:rPr>
              <a:t>: </a:t>
            </a:r>
            <a:r>
              <a:rPr lang="en-US" b="1" dirty="0">
                <a:solidFill>
                  <a:schemeClr val="accent5">
                    <a:lumMod val="60000"/>
                    <a:lumOff val="40000"/>
                  </a:schemeClr>
                </a:solidFill>
                <a:sym typeface="Consolas"/>
              </a:rPr>
              <a:t>nginx-app-backup-001 </a:t>
            </a:r>
            <a:r>
              <a:rPr lang="en-US" dirty="0">
                <a:sym typeface="Consolas"/>
              </a:rPr>
              <a:t>  </a:t>
            </a:r>
            <a:r>
              <a:rPr lang="en-US" sz="1600" b="1" dirty="0">
                <a:solidFill>
                  <a:srgbClr val="0070C0"/>
                </a:solidFill>
                <a:sym typeface="Consolas"/>
              </a:rPr>
              <a:t># Reference the backup to restore from</a:t>
            </a:r>
            <a:endParaRPr lang="en-US" b="1" dirty="0">
              <a:solidFill>
                <a:srgbClr val="0070C0"/>
              </a:solidFill>
              <a:sym typeface="Consolas"/>
            </a:endParaRPr>
          </a:p>
          <a:p>
            <a:r>
              <a:rPr lang="en-US" dirty="0">
                <a:sym typeface="Consolas"/>
              </a:rPr>
              <a:t>  </a:t>
            </a:r>
            <a:r>
              <a:rPr lang="en-US" dirty="0" err="1">
                <a:highlight>
                  <a:srgbClr val="808080"/>
                </a:highlight>
                <a:sym typeface="Consolas"/>
              </a:rPr>
              <a:t>excludedResources</a:t>
            </a:r>
            <a:r>
              <a:rPr lang="en-US" dirty="0">
                <a:sym typeface="Consolas"/>
              </a:rPr>
              <a:t>:                  </a:t>
            </a:r>
            <a:r>
              <a:rPr lang="en-US" sz="1600" b="1" dirty="0">
                <a:solidFill>
                  <a:srgbClr val="0070C0"/>
                </a:solidFill>
                <a:sym typeface="Consolas"/>
              </a:rPr>
              <a:t># Optional: Exclude resources during restore</a:t>
            </a:r>
          </a:p>
          <a:p>
            <a:r>
              <a:rPr lang="en-US" dirty="0">
                <a:sym typeface="Consolas"/>
              </a:rPr>
              <a:t>  - </a:t>
            </a:r>
            <a:r>
              <a:rPr lang="en-US" dirty="0" err="1">
                <a:sym typeface="Consolas"/>
              </a:rPr>
              <a:t>imagestreams.image.openshift.io</a:t>
            </a:r>
            <a:endParaRPr lang="en-US" dirty="0">
              <a:sym typeface="Consolas"/>
            </a:endParaRPr>
          </a:p>
          <a:p>
            <a:r>
              <a:rPr lang="en-US" dirty="0">
                <a:sym typeface="Consolas"/>
              </a:rPr>
              <a:t>  </a:t>
            </a:r>
            <a:r>
              <a:rPr lang="en-US" dirty="0" err="1">
                <a:sym typeface="Consolas"/>
              </a:rPr>
              <a:t>labelSelector</a:t>
            </a:r>
            <a:r>
              <a:rPr lang="en-US" dirty="0">
                <a:sym typeface="Consolas"/>
              </a:rPr>
              <a:t>:                 </a:t>
            </a:r>
            <a:r>
              <a:rPr lang="en-US" sz="1600" b="1" dirty="0">
                <a:solidFill>
                  <a:srgbClr val="0070C0"/>
                </a:solidFill>
                <a:sym typeface="Consolas"/>
              </a:rPr>
              <a:t># Optional: Restore only specific resources by label</a:t>
            </a:r>
          </a:p>
          <a:p>
            <a:r>
              <a:rPr lang="en-US" dirty="0">
                <a:sym typeface="Consolas"/>
              </a:rPr>
              <a:t>    </a:t>
            </a:r>
            <a:r>
              <a:rPr lang="en-US" dirty="0" err="1">
                <a:sym typeface="Consolas"/>
              </a:rPr>
              <a:t>matchLabels</a:t>
            </a:r>
            <a:r>
              <a:rPr lang="en-US" dirty="0">
                <a:sym typeface="Consolas"/>
              </a:rPr>
              <a:t>:</a:t>
            </a:r>
          </a:p>
          <a:p>
            <a:r>
              <a:rPr lang="en-US" dirty="0">
                <a:sym typeface="Consolas"/>
              </a:rPr>
              <a:t>      </a:t>
            </a:r>
            <a:r>
              <a:rPr lang="en-US" b="1" dirty="0">
                <a:solidFill>
                  <a:schemeClr val="accent5">
                    <a:lumMod val="60000"/>
                    <a:lumOff val="40000"/>
                  </a:schemeClr>
                </a:solidFill>
                <a:sym typeface="Consolas"/>
              </a:rPr>
              <a:t>app: nginx</a:t>
            </a:r>
          </a:p>
          <a:p>
            <a:r>
              <a:rPr lang="en-US" dirty="0">
                <a:sym typeface="Consolas"/>
              </a:rPr>
              <a:t>  # Optional: restore into a different namespace</a:t>
            </a:r>
          </a:p>
          <a:p>
            <a:r>
              <a:rPr lang="en-US" dirty="0">
                <a:sym typeface="Consolas"/>
              </a:rPr>
              <a:t>  # </a:t>
            </a:r>
            <a:r>
              <a:rPr lang="en-US" dirty="0" err="1">
                <a:sym typeface="Consolas"/>
              </a:rPr>
              <a:t>namespaceMapping</a:t>
            </a:r>
            <a:r>
              <a:rPr lang="en-US" dirty="0">
                <a:sym typeface="Consolas"/>
              </a:rPr>
              <a:t>:</a:t>
            </a:r>
          </a:p>
          <a:p>
            <a:r>
              <a:rPr lang="en-US" dirty="0">
                <a:sym typeface="Consolas"/>
              </a:rPr>
              <a:t>  #  nginx-app: restored-nginx-app</a:t>
            </a:r>
          </a:p>
        </p:txBody>
      </p:sp>
      <p:sp>
        <p:nvSpPr>
          <p:cNvPr id="17" name="TextBox 48">
            <a:extLst>
              <a:ext uri="{FF2B5EF4-FFF2-40B4-BE49-F238E27FC236}">
                <a16:creationId xmlns:a16="http://schemas.microsoft.com/office/drawing/2014/main" id="{3360A774-876C-76B1-4629-75E6A8D2F5E8}"/>
              </a:ext>
            </a:extLst>
          </p:cNvPr>
          <p:cNvSpPr txBox="1"/>
          <p:nvPr/>
        </p:nvSpPr>
        <p:spPr>
          <a:xfrm>
            <a:off x="752626" y="3376217"/>
            <a:ext cx="2844719" cy="227563"/>
          </a:xfrm>
          <a:prstGeom prst="rect">
            <a:avLst/>
          </a:prstGeom>
        </p:spPr>
        <p:txBody>
          <a:bodyPr wrap="square" lIns="0" tIns="0" rIns="0" bIns="0" rtlCol="0" anchor="t">
            <a:spAutoFit/>
          </a:bodyPr>
          <a:lstStyle/>
          <a:p>
            <a:pPr algn="l">
              <a:lnSpc>
                <a:spcPts val="1562"/>
              </a:lnSpc>
            </a:pPr>
            <a:r>
              <a:rPr lang="en-US" sz="2000" dirty="0">
                <a:solidFill>
                  <a:srgbClr val="E0D6DE"/>
                </a:solidFill>
                <a:latin typeface="Petrona Medium"/>
                <a:ea typeface="Petrona Medium"/>
                <a:cs typeface="Petrona Medium"/>
                <a:sym typeface="Petrona"/>
              </a:rPr>
              <a:t>4. Restore the Application</a:t>
            </a:r>
          </a:p>
        </p:txBody>
      </p:sp>
      <p:sp>
        <p:nvSpPr>
          <p:cNvPr id="23" name="TextBox 22">
            <a:extLst>
              <a:ext uri="{FF2B5EF4-FFF2-40B4-BE49-F238E27FC236}">
                <a16:creationId xmlns:a16="http://schemas.microsoft.com/office/drawing/2014/main" id="{7829D426-3D10-E2D1-0A4D-D524DC4FFA4F}"/>
              </a:ext>
            </a:extLst>
          </p:cNvPr>
          <p:cNvSpPr txBox="1"/>
          <p:nvPr/>
        </p:nvSpPr>
        <p:spPr>
          <a:xfrm>
            <a:off x="544964" y="9258300"/>
            <a:ext cx="15761835" cy="646331"/>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t>Apply this YAML. You can monitor the restore process using “</a:t>
            </a:r>
            <a:r>
              <a:rPr lang="en-US" b="1" dirty="0" err="1">
                <a:solidFill>
                  <a:schemeClr val="accent6"/>
                </a:solidFill>
              </a:rPr>
              <a:t>oc</a:t>
            </a:r>
            <a:r>
              <a:rPr lang="en-US" b="1" dirty="0">
                <a:solidFill>
                  <a:schemeClr val="accent6"/>
                </a:solidFill>
              </a:rPr>
              <a:t> get restore -n </a:t>
            </a:r>
            <a:r>
              <a:rPr lang="en-US" b="1" dirty="0" err="1">
                <a:solidFill>
                  <a:schemeClr val="accent6"/>
                </a:solidFill>
              </a:rPr>
              <a:t>openshift-adp</a:t>
            </a:r>
            <a:r>
              <a:rPr lang="en-US" dirty="0"/>
              <a:t>” and “</a:t>
            </a:r>
            <a:r>
              <a:rPr lang="en-US" b="1" dirty="0" err="1">
                <a:solidFill>
                  <a:schemeClr val="accent6"/>
                </a:solidFill>
              </a:rPr>
              <a:t>oc</a:t>
            </a:r>
            <a:r>
              <a:rPr lang="en-US" b="1" dirty="0">
                <a:solidFill>
                  <a:schemeClr val="accent6"/>
                </a:solidFill>
              </a:rPr>
              <a:t> describe restore nginx-app-restore-001 -n </a:t>
            </a:r>
            <a:r>
              <a:rPr lang="en-US" b="1" dirty="0" err="1">
                <a:solidFill>
                  <a:schemeClr val="accent6"/>
                </a:solidFill>
              </a:rPr>
              <a:t>openshift-adp</a:t>
            </a:r>
            <a:r>
              <a:rPr lang="en-US" dirty="0"/>
              <a:t>”. Once completed, the nginx-app namespace should reappear with your deployment, pods, and any associated PVCs restored to their state at the time of backup.</a:t>
            </a:r>
          </a:p>
        </p:txBody>
      </p:sp>
    </p:spTree>
    <p:extLst>
      <p:ext uri="{BB962C8B-B14F-4D97-AF65-F5344CB8AC3E}">
        <p14:creationId xmlns:p14="http://schemas.microsoft.com/office/powerpoint/2010/main" val="166410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 y="34824"/>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10" name="Group 10"/>
          <p:cNvGrpSpPr/>
          <p:nvPr/>
        </p:nvGrpSpPr>
        <p:grpSpPr>
          <a:xfrm>
            <a:off x="496044" y="2321124"/>
            <a:ext cx="8496746" cy="2564904"/>
            <a:chOff x="0" y="0"/>
            <a:chExt cx="11328995" cy="3419872"/>
          </a:xfrm>
        </p:grpSpPr>
        <p:sp>
          <p:nvSpPr>
            <p:cNvPr id="11" name="Freeform 11"/>
            <p:cNvSpPr/>
            <p:nvPr/>
          </p:nvSpPr>
          <p:spPr>
            <a:xfrm>
              <a:off x="0" y="0"/>
              <a:ext cx="11329035" cy="3419856"/>
            </a:xfrm>
            <a:custGeom>
              <a:avLst/>
              <a:gdLst/>
              <a:ahLst/>
              <a:cxnLst/>
              <a:rect l="l" t="t" r="r" b="b"/>
              <a:pathLst>
                <a:path w="11329035" h="3419856">
                  <a:moveTo>
                    <a:pt x="0" y="69469"/>
                  </a:moveTo>
                  <a:cubicBezTo>
                    <a:pt x="0" y="31115"/>
                    <a:pt x="31115" y="0"/>
                    <a:pt x="69469" y="0"/>
                  </a:cubicBezTo>
                  <a:lnTo>
                    <a:pt x="11259566" y="0"/>
                  </a:lnTo>
                  <a:cubicBezTo>
                    <a:pt x="11297920" y="0"/>
                    <a:pt x="11329035" y="31115"/>
                    <a:pt x="11329035" y="69469"/>
                  </a:cubicBezTo>
                  <a:lnTo>
                    <a:pt x="11329035" y="3350387"/>
                  </a:lnTo>
                  <a:cubicBezTo>
                    <a:pt x="11329035" y="3388741"/>
                    <a:pt x="11297920" y="3419856"/>
                    <a:pt x="11259566" y="3419856"/>
                  </a:cubicBezTo>
                  <a:lnTo>
                    <a:pt x="69469" y="3419856"/>
                  </a:lnTo>
                  <a:cubicBezTo>
                    <a:pt x="31115" y="3419856"/>
                    <a:pt x="0" y="3388741"/>
                    <a:pt x="0" y="3350387"/>
                  </a:cubicBezTo>
                  <a:close/>
                </a:path>
              </a:pathLst>
            </a:custGeom>
            <a:solidFill>
              <a:srgbClr val="191231"/>
            </a:solidFill>
          </p:spPr>
        </p:sp>
      </p:grpSp>
      <p:grpSp>
        <p:nvGrpSpPr>
          <p:cNvPr id="12" name="Group 12"/>
          <p:cNvGrpSpPr/>
          <p:nvPr/>
        </p:nvGrpSpPr>
        <p:grpSpPr>
          <a:xfrm>
            <a:off x="489942" y="2321124"/>
            <a:ext cx="8508950" cy="2564904"/>
            <a:chOff x="0" y="0"/>
            <a:chExt cx="11345267" cy="3419872"/>
          </a:xfrm>
        </p:grpSpPr>
        <p:sp>
          <p:nvSpPr>
            <p:cNvPr id="13" name="Freeform 13"/>
            <p:cNvSpPr/>
            <p:nvPr/>
          </p:nvSpPr>
          <p:spPr>
            <a:xfrm>
              <a:off x="0" y="0"/>
              <a:ext cx="11345291" cy="3419856"/>
            </a:xfrm>
            <a:custGeom>
              <a:avLst/>
              <a:gdLst/>
              <a:ahLst/>
              <a:cxnLst/>
              <a:rect l="l" t="t" r="r" b="b"/>
              <a:pathLst>
                <a:path w="11345291" h="3419856">
                  <a:moveTo>
                    <a:pt x="0" y="24765"/>
                  </a:moveTo>
                  <a:cubicBezTo>
                    <a:pt x="0" y="11049"/>
                    <a:pt x="11049" y="0"/>
                    <a:pt x="24765" y="0"/>
                  </a:cubicBezTo>
                  <a:lnTo>
                    <a:pt x="11320526" y="0"/>
                  </a:lnTo>
                  <a:cubicBezTo>
                    <a:pt x="11334242" y="0"/>
                    <a:pt x="11345291" y="11049"/>
                    <a:pt x="11345291" y="24765"/>
                  </a:cubicBezTo>
                  <a:lnTo>
                    <a:pt x="11345291" y="3395091"/>
                  </a:lnTo>
                  <a:cubicBezTo>
                    <a:pt x="11345291" y="3408807"/>
                    <a:pt x="11334242" y="3419856"/>
                    <a:pt x="11320526" y="3419856"/>
                  </a:cubicBezTo>
                  <a:lnTo>
                    <a:pt x="24765" y="3419856"/>
                  </a:lnTo>
                  <a:cubicBezTo>
                    <a:pt x="11049" y="3419856"/>
                    <a:pt x="0" y="3408807"/>
                    <a:pt x="0" y="3395091"/>
                  </a:cubicBezTo>
                  <a:close/>
                </a:path>
              </a:pathLst>
            </a:custGeom>
            <a:solidFill>
              <a:srgbClr val="191231"/>
            </a:solidFill>
          </p:spPr>
        </p:sp>
      </p:grpSp>
      <p:grpSp>
        <p:nvGrpSpPr>
          <p:cNvPr id="4" name="Group 4"/>
          <p:cNvGrpSpPr/>
          <p:nvPr/>
        </p:nvGrpSpPr>
        <p:grpSpPr>
          <a:xfrm>
            <a:off x="0" y="-1"/>
            <a:ext cx="18288000" cy="10702379"/>
            <a:chOff x="-186059" y="0"/>
            <a:chExt cx="24384000" cy="13716000"/>
          </a:xfrm>
        </p:grpSpPr>
        <p:sp>
          <p:nvSpPr>
            <p:cNvPr id="5" name="Freeform 5"/>
            <p:cNvSpPr/>
            <p:nvPr/>
          </p:nvSpPr>
          <p:spPr>
            <a:xfrm>
              <a:off x="-186059"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p:spPr>
        </p:sp>
      </p:grpSp>
      <p:sp>
        <p:nvSpPr>
          <p:cNvPr id="6" name="TextBox 6"/>
          <p:cNvSpPr txBox="1"/>
          <p:nvPr/>
        </p:nvSpPr>
        <p:spPr>
          <a:xfrm>
            <a:off x="496044" y="312539"/>
            <a:ext cx="17563356" cy="455125"/>
          </a:xfrm>
          <a:prstGeom prst="rect">
            <a:avLst/>
          </a:prstGeom>
        </p:spPr>
        <p:txBody>
          <a:bodyPr wrap="square" lIns="0" tIns="0" rIns="0" bIns="0" rtlCol="0" anchor="t">
            <a:spAutoFit/>
          </a:bodyPr>
          <a:lstStyle>
            <a:defPPr>
              <a:defRPr lang="en-US"/>
            </a:defPPr>
            <a:lvl1pPr>
              <a:lnSpc>
                <a:spcPts val="3187"/>
              </a:lnSpc>
              <a:defRPr sz="4000">
                <a:solidFill>
                  <a:srgbClr val="FF8AAF"/>
                </a:solidFill>
                <a:latin typeface="Petrona Medium"/>
                <a:ea typeface="Petrona Medium"/>
                <a:cs typeface="Petrona Medium"/>
              </a:defRPr>
            </a:lvl1pPr>
          </a:lstStyle>
          <a:p>
            <a:r>
              <a:rPr lang="en-US" dirty="0">
                <a:sym typeface="Petrona"/>
              </a:rPr>
              <a:t>Example: Create a </a:t>
            </a:r>
            <a:r>
              <a:rPr lang="en-US" dirty="0" err="1">
                <a:sym typeface="Petrona"/>
              </a:rPr>
              <a:t>CronJob</a:t>
            </a:r>
            <a:r>
              <a:rPr lang="en-US" dirty="0">
                <a:sym typeface="Petrona"/>
              </a:rPr>
              <a:t> for taking backup and restore of Nginx Deployment</a:t>
            </a:r>
          </a:p>
        </p:txBody>
      </p:sp>
      <p:sp>
        <p:nvSpPr>
          <p:cNvPr id="7" name="TextBox 7"/>
          <p:cNvSpPr txBox="1"/>
          <p:nvPr/>
        </p:nvSpPr>
        <p:spPr>
          <a:xfrm>
            <a:off x="496044" y="958006"/>
            <a:ext cx="17295911" cy="236339"/>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Automating backups is essential for any production environment. OADP leverages the Schedule API to define recurring backups, which are then managed by the OADP Operator, effectively acting as a </a:t>
            </a:r>
            <a:r>
              <a:rPr lang="en-US" dirty="0" err="1">
                <a:sym typeface="Inter"/>
              </a:rPr>
              <a:t>CronJob</a:t>
            </a:r>
            <a:r>
              <a:rPr lang="en-US" dirty="0">
                <a:sym typeface="Inter"/>
              </a:rPr>
              <a:t> for your data protection needs.</a:t>
            </a:r>
          </a:p>
        </p:txBody>
      </p:sp>
      <p:sp>
        <p:nvSpPr>
          <p:cNvPr id="8" name="TextBox 8"/>
          <p:cNvSpPr txBox="1"/>
          <p:nvPr/>
        </p:nvSpPr>
        <p:spPr>
          <a:xfrm>
            <a:off x="489942" y="2093471"/>
            <a:ext cx="5529858" cy="245965"/>
          </a:xfrm>
          <a:prstGeom prst="rect">
            <a:avLst/>
          </a:prstGeom>
        </p:spPr>
        <p:txBody>
          <a:bodyPr wrap="square" lIns="0" tIns="0" rIns="0" bIns="0" rtlCol="0" anchor="t">
            <a:spAutoFit/>
          </a:bodyPr>
          <a:lstStyle>
            <a:defPPr>
              <a:defRPr lang="en-US"/>
            </a:defPPr>
            <a:lvl1pPr>
              <a:lnSpc>
                <a:spcPts val="1562"/>
              </a:lnSpc>
              <a:defRPr sz="2500">
                <a:solidFill>
                  <a:srgbClr val="FF8AAF"/>
                </a:solidFill>
                <a:latin typeface="Petrona Medium"/>
              </a:defRPr>
            </a:lvl1pPr>
          </a:lstStyle>
          <a:p>
            <a:r>
              <a:rPr lang="en-US" dirty="0">
                <a:sym typeface="Petrona"/>
              </a:rPr>
              <a:t>1. Create a Schedule for Daily Backups</a:t>
            </a:r>
          </a:p>
        </p:txBody>
      </p:sp>
      <p:sp>
        <p:nvSpPr>
          <p:cNvPr id="9" name="TextBox 9"/>
          <p:cNvSpPr txBox="1"/>
          <p:nvPr/>
        </p:nvSpPr>
        <p:spPr>
          <a:xfrm>
            <a:off x="727622" y="2624490"/>
            <a:ext cx="8561470" cy="1153649"/>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To create a daily backup schedule for our Nginx application, we define a Schedule object. This object specifies when backups should occur and what they should contain, similar to a Backup object.</a:t>
            </a:r>
          </a:p>
        </p:txBody>
      </p:sp>
      <p:sp>
        <p:nvSpPr>
          <p:cNvPr id="14" name="TextBox 14"/>
          <p:cNvSpPr txBox="1"/>
          <p:nvPr/>
        </p:nvSpPr>
        <p:spPr>
          <a:xfrm>
            <a:off x="807719" y="4081505"/>
            <a:ext cx="7873414" cy="3460947"/>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err="1">
                <a:sym typeface="Consolas"/>
              </a:rPr>
              <a:t>apiVersion</a:t>
            </a:r>
            <a:r>
              <a:rPr lang="en-US" dirty="0">
                <a:sym typeface="Consolas"/>
              </a:rPr>
              <a:t>: </a:t>
            </a:r>
            <a:r>
              <a:rPr lang="en-US" dirty="0" err="1">
                <a:sym typeface="Consolas"/>
              </a:rPr>
              <a:t>velero.io</a:t>
            </a:r>
            <a:r>
              <a:rPr lang="en-US" dirty="0">
                <a:sym typeface="Consolas"/>
              </a:rPr>
              <a:t>/v1</a:t>
            </a:r>
          </a:p>
          <a:p>
            <a:r>
              <a:rPr lang="en-US" dirty="0">
                <a:sym typeface="Consolas"/>
              </a:rPr>
              <a:t>kind: </a:t>
            </a:r>
            <a:r>
              <a:rPr lang="en-US" b="1" dirty="0">
                <a:solidFill>
                  <a:schemeClr val="accent5">
                    <a:lumMod val="60000"/>
                    <a:lumOff val="40000"/>
                  </a:schemeClr>
                </a:solidFill>
                <a:sym typeface="Consolas"/>
              </a:rPr>
              <a:t>Schedule</a:t>
            </a:r>
          </a:p>
          <a:p>
            <a:r>
              <a:rPr lang="en-US" dirty="0">
                <a:sym typeface="Consolas"/>
              </a:rPr>
              <a:t>metadata:</a:t>
            </a:r>
          </a:p>
          <a:p>
            <a:r>
              <a:rPr lang="en-US" dirty="0">
                <a:sym typeface="Consolas"/>
              </a:rPr>
              <a:t>  name: nginx-daily-backup-schedule</a:t>
            </a:r>
          </a:p>
          <a:p>
            <a:r>
              <a:rPr lang="en-US" dirty="0">
                <a:sym typeface="Consolas"/>
              </a:rPr>
              <a:t>  namespace: </a:t>
            </a:r>
            <a:r>
              <a:rPr lang="en-US" dirty="0" err="1">
                <a:sym typeface="Consolas"/>
              </a:rPr>
              <a:t>openshift-adp</a:t>
            </a:r>
            <a:endParaRPr lang="en-US" dirty="0">
              <a:sym typeface="Consolas"/>
            </a:endParaRPr>
          </a:p>
          <a:p>
            <a:r>
              <a:rPr lang="en-US" dirty="0">
                <a:sym typeface="Consolas"/>
              </a:rPr>
              <a:t>spec:</a:t>
            </a:r>
          </a:p>
          <a:p>
            <a:r>
              <a:rPr lang="en-US" dirty="0">
                <a:sym typeface="Consolas"/>
              </a:rPr>
              <a:t>  schedule: "0 1 * * *" # Daily at 1:00 AM UTC</a:t>
            </a:r>
          </a:p>
          <a:p>
            <a:r>
              <a:rPr lang="en-US" dirty="0">
                <a:sym typeface="Consolas"/>
              </a:rPr>
              <a:t>  template:</a:t>
            </a:r>
          </a:p>
          <a:p>
            <a:r>
              <a:rPr lang="en-US" dirty="0">
                <a:sym typeface="Consolas"/>
              </a:rPr>
              <a:t>    </a:t>
            </a:r>
            <a:r>
              <a:rPr lang="en-US" dirty="0" err="1">
                <a:sym typeface="Consolas"/>
              </a:rPr>
              <a:t>includedNamespaces</a:t>
            </a:r>
            <a:r>
              <a:rPr lang="en-US" dirty="0">
                <a:sym typeface="Consolas"/>
              </a:rPr>
              <a:t>:</a:t>
            </a:r>
          </a:p>
          <a:p>
            <a:r>
              <a:rPr lang="en-US" dirty="0">
                <a:sym typeface="Consolas"/>
              </a:rPr>
              <a:t>      - nginx-app</a:t>
            </a:r>
          </a:p>
          <a:p>
            <a:r>
              <a:rPr lang="en-US" dirty="0">
                <a:sym typeface="Consolas"/>
              </a:rPr>
              <a:t>    </a:t>
            </a:r>
            <a:r>
              <a:rPr lang="en-US" dirty="0" err="1">
                <a:sym typeface="Consolas"/>
              </a:rPr>
              <a:t>storageLocation</a:t>
            </a:r>
            <a:r>
              <a:rPr lang="en-US" dirty="0">
                <a:sym typeface="Consolas"/>
              </a:rPr>
              <a:t>: ontape-s3-bbl</a:t>
            </a:r>
          </a:p>
          <a:p>
            <a:r>
              <a:rPr lang="en-US" dirty="0">
                <a:sym typeface="Consolas"/>
              </a:rPr>
              <a:t>    </a:t>
            </a:r>
            <a:r>
              <a:rPr lang="en-US" dirty="0" err="1">
                <a:sym typeface="Consolas"/>
              </a:rPr>
              <a:t>ttl</a:t>
            </a:r>
            <a:r>
              <a:rPr lang="en-US" dirty="0">
                <a:sym typeface="Consolas"/>
              </a:rPr>
              <a:t>: 720h # Backups retained for 30 days</a:t>
            </a:r>
          </a:p>
        </p:txBody>
      </p:sp>
      <p:sp>
        <p:nvSpPr>
          <p:cNvPr id="15" name="TextBox 15"/>
          <p:cNvSpPr txBox="1"/>
          <p:nvPr/>
        </p:nvSpPr>
        <p:spPr>
          <a:xfrm>
            <a:off x="259666" y="7965876"/>
            <a:ext cx="8496746" cy="1153649"/>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Apply this YAML. The OADP Operator will now automatically create a new Backup object every day at 1:00 AM UTC, ensuring that your Nginx application is regularly protected.</a:t>
            </a:r>
          </a:p>
        </p:txBody>
      </p:sp>
      <p:grpSp>
        <p:nvGrpSpPr>
          <p:cNvPr id="16" name="Group 16"/>
          <p:cNvGrpSpPr>
            <a:grpSpLocks noChangeAspect="1"/>
          </p:cNvGrpSpPr>
          <p:nvPr/>
        </p:nvGrpSpPr>
        <p:grpSpPr>
          <a:xfrm>
            <a:off x="9304735" y="1473250"/>
            <a:ext cx="7938939" cy="7938939"/>
            <a:chOff x="0" y="0"/>
            <a:chExt cx="10585252" cy="10585252"/>
          </a:xfrm>
        </p:grpSpPr>
        <p:sp>
          <p:nvSpPr>
            <p:cNvPr id="17" name="Freeform 17" descr="preencoded.png"/>
            <p:cNvSpPr/>
            <p:nvPr/>
          </p:nvSpPr>
          <p:spPr>
            <a:xfrm>
              <a:off x="0" y="0"/>
              <a:ext cx="10585196" cy="10585196"/>
            </a:xfrm>
            <a:custGeom>
              <a:avLst/>
              <a:gdLst/>
              <a:ahLst/>
              <a:cxnLst/>
              <a:rect l="l" t="t" r="r" b="b"/>
              <a:pathLst>
                <a:path w="10585196" h="10585196">
                  <a:moveTo>
                    <a:pt x="0" y="0"/>
                  </a:moveTo>
                  <a:lnTo>
                    <a:pt x="10585196" y="0"/>
                  </a:lnTo>
                  <a:lnTo>
                    <a:pt x="10585196" y="10585196"/>
                  </a:lnTo>
                  <a:lnTo>
                    <a:pt x="0" y="10585196"/>
                  </a:lnTo>
                  <a:lnTo>
                    <a:pt x="0" y="0"/>
                  </a:lnTo>
                  <a:close/>
                </a:path>
              </a:pathLst>
            </a:custGeom>
            <a:blipFill>
              <a:blip r:embed="rId4"/>
              <a:stretch>
                <a:fillRect/>
              </a:stretch>
            </a:blipFill>
          </p:spPr>
        </p:sp>
      </p:grpSp>
      <p:grpSp>
        <p:nvGrpSpPr>
          <p:cNvPr id="20" name="Group 20"/>
          <p:cNvGrpSpPr/>
          <p:nvPr/>
        </p:nvGrpSpPr>
        <p:grpSpPr>
          <a:xfrm>
            <a:off x="9304735" y="10216754"/>
            <a:ext cx="8496746" cy="384274"/>
            <a:chOff x="0" y="0"/>
            <a:chExt cx="11328995" cy="512365"/>
          </a:xfrm>
        </p:grpSpPr>
        <p:sp>
          <p:nvSpPr>
            <p:cNvPr id="21" name="Freeform 21"/>
            <p:cNvSpPr/>
            <p:nvPr/>
          </p:nvSpPr>
          <p:spPr>
            <a:xfrm>
              <a:off x="0" y="0"/>
              <a:ext cx="11329035" cy="512318"/>
            </a:xfrm>
            <a:custGeom>
              <a:avLst/>
              <a:gdLst/>
              <a:ahLst/>
              <a:cxnLst/>
              <a:rect l="l" t="t" r="r" b="b"/>
              <a:pathLst>
                <a:path w="11329035" h="512318">
                  <a:moveTo>
                    <a:pt x="0" y="69469"/>
                  </a:moveTo>
                  <a:cubicBezTo>
                    <a:pt x="0" y="31115"/>
                    <a:pt x="31115" y="0"/>
                    <a:pt x="69469" y="0"/>
                  </a:cubicBezTo>
                  <a:lnTo>
                    <a:pt x="11259566" y="0"/>
                  </a:lnTo>
                  <a:cubicBezTo>
                    <a:pt x="11297920" y="0"/>
                    <a:pt x="11329035" y="31115"/>
                    <a:pt x="11329035" y="69469"/>
                  </a:cubicBezTo>
                  <a:lnTo>
                    <a:pt x="11329035" y="442849"/>
                  </a:lnTo>
                  <a:cubicBezTo>
                    <a:pt x="11329035" y="481203"/>
                    <a:pt x="11297920" y="512318"/>
                    <a:pt x="11259566" y="512318"/>
                  </a:cubicBezTo>
                  <a:lnTo>
                    <a:pt x="69469" y="512318"/>
                  </a:lnTo>
                  <a:cubicBezTo>
                    <a:pt x="31115" y="512318"/>
                    <a:pt x="0" y="481203"/>
                    <a:pt x="0" y="442849"/>
                  </a:cubicBezTo>
                  <a:close/>
                </a:path>
              </a:pathLst>
            </a:custGeom>
            <a:solidFill>
              <a:srgbClr val="191231"/>
            </a:solidFill>
          </p:spPr>
        </p:sp>
      </p:grpSp>
      <p:grpSp>
        <p:nvGrpSpPr>
          <p:cNvPr id="22" name="Group 22"/>
          <p:cNvGrpSpPr/>
          <p:nvPr/>
        </p:nvGrpSpPr>
        <p:grpSpPr>
          <a:xfrm>
            <a:off x="9298632" y="10216754"/>
            <a:ext cx="8508950" cy="384274"/>
            <a:chOff x="0" y="0"/>
            <a:chExt cx="11345267" cy="512365"/>
          </a:xfrm>
        </p:grpSpPr>
        <p:sp>
          <p:nvSpPr>
            <p:cNvPr id="23" name="Freeform 23"/>
            <p:cNvSpPr/>
            <p:nvPr/>
          </p:nvSpPr>
          <p:spPr>
            <a:xfrm>
              <a:off x="0" y="0"/>
              <a:ext cx="11345164" cy="512318"/>
            </a:xfrm>
            <a:custGeom>
              <a:avLst/>
              <a:gdLst/>
              <a:ahLst/>
              <a:cxnLst/>
              <a:rect l="l" t="t" r="r" b="b"/>
              <a:pathLst>
                <a:path w="11345164" h="512318">
                  <a:moveTo>
                    <a:pt x="0" y="24765"/>
                  </a:moveTo>
                  <a:cubicBezTo>
                    <a:pt x="0" y="11049"/>
                    <a:pt x="11049" y="0"/>
                    <a:pt x="24765" y="0"/>
                  </a:cubicBezTo>
                  <a:lnTo>
                    <a:pt x="11320399" y="0"/>
                  </a:lnTo>
                  <a:cubicBezTo>
                    <a:pt x="11334115" y="0"/>
                    <a:pt x="11345164" y="11049"/>
                    <a:pt x="11345164" y="24765"/>
                  </a:cubicBezTo>
                  <a:lnTo>
                    <a:pt x="11345164" y="487553"/>
                  </a:lnTo>
                  <a:cubicBezTo>
                    <a:pt x="11345164" y="501269"/>
                    <a:pt x="11334115" y="512318"/>
                    <a:pt x="11320399" y="512318"/>
                  </a:cubicBezTo>
                  <a:lnTo>
                    <a:pt x="24765" y="512318"/>
                  </a:lnTo>
                  <a:cubicBezTo>
                    <a:pt x="11049" y="512318"/>
                    <a:pt x="0" y="501269"/>
                    <a:pt x="0" y="487553"/>
                  </a:cubicBezTo>
                  <a:close/>
                </a:path>
              </a:pathLst>
            </a:custGeom>
            <a:solidFill>
              <a:srgbClr val="191231"/>
            </a:solid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30">
            <a:extLst>
              <a:ext uri="{FF2B5EF4-FFF2-40B4-BE49-F238E27FC236}">
                <a16:creationId xmlns:a16="http://schemas.microsoft.com/office/drawing/2014/main" id="{68BDEC0D-28F9-41E0-CCF2-8F553D519B78}"/>
              </a:ext>
            </a:extLst>
          </p:cNvPr>
          <p:cNvGrpSpPr/>
          <p:nvPr/>
        </p:nvGrpSpPr>
        <p:grpSpPr>
          <a:xfrm>
            <a:off x="298697" y="1248012"/>
            <a:ext cx="4654303" cy="493278"/>
            <a:chOff x="0" y="0"/>
            <a:chExt cx="11345267" cy="2098278"/>
          </a:xfrm>
        </p:grpSpPr>
        <p:sp>
          <p:nvSpPr>
            <p:cNvPr id="9" name="Freeform 31">
              <a:extLst>
                <a:ext uri="{FF2B5EF4-FFF2-40B4-BE49-F238E27FC236}">
                  <a16:creationId xmlns:a16="http://schemas.microsoft.com/office/drawing/2014/main" id="{18C2989C-BDFF-8CAC-A0EF-446B2B186AD3}"/>
                </a:ext>
              </a:extLst>
            </p:cNvPr>
            <p:cNvSpPr/>
            <p:nvPr/>
          </p:nvSpPr>
          <p:spPr>
            <a:xfrm>
              <a:off x="0" y="0"/>
              <a:ext cx="11345291" cy="2098294"/>
            </a:xfrm>
            <a:custGeom>
              <a:avLst/>
              <a:gdLst/>
              <a:ahLst/>
              <a:cxnLst/>
              <a:rect l="l" t="t" r="r" b="b"/>
              <a:pathLst>
                <a:path w="11345291" h="2098294">
                  <a:moveTo>
                    <a:pt x="0" y="24765"/>
                  </a:moveTo>
                  <a:cubicBezTo>
                    <a:pt x="0" y="11049"/>
                    <a:pt x="11049" y="0"/>
                    <a:pt x="24765" y="0"/>
                  </a:cubicBezTo>
                  <a:lnTo>
                    <a:pt x="11320526" y="0"/>
                  </a:lnTo>
                  <a:cubicBezTo>
                    <a:pt x="11334242" y="0"/>
                    <a:pt x="11345291" y="11049"/>
                    <a:pt x="11345291" y="24765"/>
                  </a:cubicBezTo>
                  <a:lnTo>
                    <a:pt x="11345291" y="2073529"/>
                  </a:lnTo>
                  <a:cubicBezTo>
                    <a:pt x="11345291" y="2087245"/>
                    <a:pt x="11334242" y="2098294"/>
                    <a:pt x="11320526" y="2098294"/>
                  </a:cubicBezTo>
                  <a:lnTo>
                    <a:pt x="24765" y="2098294"/>
                  </a:lnTo>
                  <a:cubicBezTo>
                    <a:pt x="11049" y="2098294"/>
                    <a:pt x="0" y="2087245"/>
                    <a:pt x="0" y="2073529"/>
                  </a:cubicBezTo>
                  <a:close/>
                </a:path>
              </a:pathLst>
            </a:custGeom>
            <a:solidFill>
              <a:srgbClr val="191231"/>
            </a:solidFill>
          </p:spPr>
        </p:sp>
      </p:grpSp>
      <p:sp>
        <p:nvSpPr>
          <p:cNvPr id="2" name="TextBox 18">
            <a:extLst>
              <a:ext uri="{FF2B5EF4-FFF2-40B4-BE49-F238E27FC236}">
                <a16:creationId xmlns:a16="http://schemas.microsoft.com/office/drawing/2014/main" id="{47E69AAC-2DED-1491-AB72-A4FEC4E38BAB}"/>
              </a:ext>
            </a:extLst>
          </p:cNvPr>
          <p:cNvSpPr txBox="1"/>
          <p:nvPr/>
        </p:nvSpPr>
        <p:spPr>
          <a:xfrm>
            <a:off x="304800" y="571500"/>
            <a:ext cx="6477000" cy="245965"/>
          </a:xfrm>
          <a:prstGeom prst="rect">
            <a:avLst/>
          </a:prstGeom>
        </p:spPr>
        <p:txBody>
          <a:bodyPr wrap="square" lIns="0" tIns="0" rIns="0" bIns="0" rtlCol="0" anchor="t">
            <a:spAutoFit/>
          </a:bodyPr>
          <a:lstStyle>
            <a:defPPr>
              <a:defRPr lang="en-US"/>
            </a:defPPr>
            <a:lvl1pPr>
              <a:lnSpc>
                <a:spcPts val="1562"/>
              </a:lnSpc>
              <a:defRPr sz="2500">
                <a:solidFill>
                  <a:srgbClr val="FF8AAF"/>
                </a:solidFill>
                <a:latin typeface="Petrona Medium"/>
              </a:defRPr>
            </a:lvl1pPr>
          </a:lstStyle>
          <a:p>
            <a:r>
              <a:rPr lang="en-US" dirty="0">
                <a:sym typeface="Petrona"/>
              </a:rPr>
              <a:t>2. Monitoring Scheduled Backups</a:t>
            </a:r>
          </a:p>
        </p:txBody>
      </p:sp>
      <p:sp>
        <p:nvSpPr>
          <p:cNvPr id="3" name="TextBox 19">
            <a:extLst>
              <a:ext uri="{FF2B5EF4-FFF2-40B4-BE49-F238E27FC236}">
                <a16:creationId xmlns:a16="http://schemas.microsoft.com/office/drawing/2014/main" id="{84E565AE-0AE6-ABF3-8F1D-326206905D5A}"/>
              </a:ext>
            </a:extLst>
          </p:cNvPr>
          <p:cNvSpPr txBox="1"/>
          <p:nvPr/>
        </p:nvSpPr>
        <p:spPr>
          <a:xfrm>
            <a:off x="304800" y="879873"/>
            <a:ext cx="15087600" cy="288412"/>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You can monitor the created backups by listing the Backup objects in the </a:t>
            </a:r>
            <a:r>
              <a:rPr lang="en-US" dirty="0" err="1">
                <a:sym typeface="Inter"/>
              </a:rPr>
              <a:t>openshift-adp</a:t>
            </a:r>
            <a:r>
              <a:rPr lang="en-US" dirty="0">
                <a:sym typeface="Inter"/>
              </a:rPr>
              <a:t> namespace:</a:t>
            </a:r>
          </a:p>
        </p:txBody>
      </p:sp>
      <p:sp>
        <p:nvSpPr>
          <p:cNvPr id="4" name="TextBox 24">
            <a:extLst>
              <a:ext uri="{FF2B5EF4-FFF2-40B4-BE49-F238E27FC236}">
                <a16:creationId xmlns:a16="http://schemas.microsoft.com/office/drawing/2014/main" id="{AE1019D9-F9D2-6BB7-4214-5574EE3D8C61}"/>
              </a:ext>
            </a:extLst>
          </p:cNvPr>
          <p:cNvSpPr txBox="1"/>
          <p:nvPr/>
        </p:nvSpPr>
        <p:spPr>
          <a:xfrm>
            <a:off x="422671" y="1282006"/>
            <a:ext cx="8261002" cy="264914"/>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err="1">
                <a:sym typeface="Consolas"/>
              </a:rPr>
              <a:t>oc</a:t>
            </a:r>
            <a:r>
              <a:rPr lang="en-US" dirty="0">
                <a:sym typeface="Consolas"/>
              </a:rPr>
              <a:t> get backup -n </a:t>
            </a:r>
            <a:r>
              <a:rPr lang="en-US" dirty="0" err="1">
                <a:sym typeface="Consolas"/>
              </a:rPr>
              <a:t>openshift-adp</a:t>
            </a:r>
            <a:endParaRPr lang="en-US" dirty="0">
              <a:sym typeface="Consolas"/>
            </a:endParaRPr>
          </a:p>
        </p:txBody>
      </p:sp>
      <p:sp>
        <p:nvSpPr>
          <p:cNvPr id="5" name="TextBox 25">
            <a:extLst>
              <a:ext uri="{FF2B5EF4-FFF2-40B4-BE49-F238E27FC236}">
                <a16:creationId xmlns:a16="http://schemas.microsoft.com/office/drawing/2014/main" id="{06FBCCDE-A978-BE11-1716-1647C6770CF2}"/>
              </a:ext>
            </a:extLst>
          </p:cNvPr>
          <p:cNvSpPr txBox="1"/>
          <p:nvPr/>
        </p:nvSpPr>
        <p:spPr>
          <a:xfrm>
            <a:off x="304800" y="1866742"/>
            <a:ext cx="17983200" cy="576825"/>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Each entry will correspond to a backup taken by the schedule, with a name typically following a pattern like nginx-daily-backup-schedule-&lt;timestamp&gt;.</a:t>
            </a:r>
          </a:p>
        </p:txBody>
      </p:sp>
      <p:sp>
        <p:nvSpPr>
          <p:cNvPr id="6" name="TextBox 26">
            <a:extLst>
              <a:ext uri="{FF2B5EF4-FFF2-40B4-BE49-F238E27FC236}">
                <a16:creationId xmlns:a16="http://schemas.microsoft.com/office/drawing/2014/main" id="{98DFE226-B729-55BA-CD69-6D144791EDCB}"/>
              </a:ext>
            </a:extLst>
          </p:cNvPr>
          <p:cNvSpPr txBox="1"/>
          <p:nvPr/>
        </p:nvSpPr>
        <p:spPr>
          <a:xfrm>
            <a:off x="390004" y="3030688"/>
            <a:ext cx="6705600" cy="245965"/>
          </a:xfrm>
          <a:prstGeom prst="rect">
            <a:avLst/>
          </a:prstGeom>
        </p:spPr>
        <p:txBody>
          <a:bodyPr wrap="square" lIns="0" tIns="0" rIns="0" bIns="0" rtlCol="0" anchor="t">
            <a:spAutoFit/>
          </a:bodyPr>
          <a:lstStyle>
            <a:defPPr>
              <a:defRPr lang="en-US"/>
            </a:defPPr>
            <a:lvl1pPr>
              <a:lnSpc>
                <a:spcPts val="1562"/>
              </a:lnSpc>
              <a:defRPr sz="2500">
                <a:solidFill>
                  <a:srgbClr val="FF8AAF"/>
                </a:solidFill>
                <a:latin typeface="Petrona Medium"/>
              </a:defRPr>
            </a:lvl1pPr>
          </a:lstStyle>
          <a:p>
            <a:r>
              <a:rPr lang="en-US" dirty="0">
                <a:sym typeface="Petrona"/>
              </a:rPr>
              <a:t>3. Manual Restore from a Scheduled Backup</a:t>
            </a:r>
          </a:p>
        </p:txBody>
      </p:sp>
      <p:sp>
        <p:nvSpPr>
          <p:cNvPr id="7" name="TextBox 27">
            <a:extLst>
              <a:ext uri="{FF2B5EF4-FFF2-40B4-BE49-F238E27FC236}">
                <a16:creationId xmlns:a16="http://schemas.microsoft.com/office/drawing/2014/main" id="{3FFD1319-A091-5073-8662-AD5C449A065D}"/>
              </a:ext>
            </a:extLst>
          </p:cNvPr>
          <p:cNvSpPr txBox="1"/>
          <p:nvPr/>
        </p:nvSpPr>
        <p:spPr>
          <a:xfrm>
            <a:off x="298697" y="3574257"/>
            <a:ext cx="18121855" cy="576825"/>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While the schedule automates backup creation, restoration remains a manual process triggered by a Restore object. You would select the specific backup (by its name) you wish to restore from.</a:t>
            </a:r>
          </a:p>
        </p:txBody>
      </p:sp>
      <p:sp>
        <p:nvSpPr>
          <p:cNvPr id="10" name="TextBox 33">
            <a:extLst>
              <a:ext uri="{FF2B5EF4-FFF2-40B4-BE49-F238E27FC236}">
                <a16:creationId xmlns:a16="http://schemas.microsoft.com/office/drawing/2014/main" id="{2C5E2B8A-D274-DC83-E95D-0A8B3276B1FC}"/>
              </a:ext>
            </a:extLst>
          </p:cNvPr>
          <p:cNvSpPr txBox="1"/>
          <p:nvPr/>
        </p:nvSpPr>
        <p:spPr>
          <a:xfrm>
            <a:off x="328482" y="7256271"/>
            <a:ext cx="17918778" cy="1442061"/>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This </a:t>
            </a:r>
            <a:r>
              <a:rPr lang="en-US" dirty="0" err="1">
                <a:sym typeface="Inter"/>
              </a:rPr>
              <a:t>cron</a:t>
            </a:r>
            <a:r>
              <a:rPr lang="en-US" dirty="0">
                <a:sym typeface="Inter"/>
              </a:rPr>
              <a:t>-like scheduling mechanism provided by </a:t>
            </a:r>
            <a:r>
              <a:rPr lang="en-US" dirty="0">
                <a:solidFill>
                  <a:schemeClr val="accent6"/>
                </a:solidFill>
                <a:sym typeface="Inter"/>
              </a:rPr>
              <a:t>OADP's Schedule API </a:t>
            </a:r>
            <a:r>
              <a:rPr lang="en-US" dirty="0">
                <a:sym typeface="Inter"/>
              </a:rPr>
              <a:t>is fundamental for implementing a robust and automated disaster recovery strategy for your OpenShift applications. </a:t>
            </a:r>
          </a:p>
          <a:p>
            <a:endParaRPr lang="en-US" dirty="0">
              <a:sym typeface="Inter"/>
            </a:endParaRPr>
          </a:p>
          <a:p>
            <a:r>
              <a:rPr lang="en-US" dirty="0">
                <a:sym typeface="Inter"/>
              </a:rPr>
              <a:t>It eliminates the need for manual intervention, reduces human error, and ensures that recovery points are consistently available.</a:t>
            </a:r>
          </a:p>
        </p:txBody>
      </p:sp>
      <p:grpSp>
        <p:nvGrpSpPr>
          <p:cNvPr id="11" name="Group 28">
            <a:extLst>
              <a:ext uri="{FF2B5EF4-FFF2-40B4-BE49-F238E27FC236}">
                <a16:creationId xmlns:a16="http://schemas.microsoft.com/office/drawing/2014/main" id="{8F2EF7A2-9AC5-44DD-13A9-C1DAE00B5516}"/>
              </a:ext>
            </a:extLst>
          </p:cNvPr>
          <p:cNvGrpSpPr/>
          <p:nvPr/>
        </p:nvGrpSpPr>
        <p:grpSpPr>
          <a:xfrm>
            <a:off x="533409" y="4276530"/>
            <a:ext cx="14626853" cy="2526897"/>
            <a:chOff x="0" y="0"/>
            <a:chExt cx="11328995" cy="2098278"/>
          </a:xfrm>
        </p:grpSpPr>
        <p:sp>
          <p:nvSpPr>
            <p:cNvPr id="12" name="Freeform 29">
              <a:extLst>
                <a:ext uri="{FF2B5EF4-FFF2-40B4-BE49-F238E27FC236}">
                  <a16:creationId xmlns:a16="http://schemas.microsoft.com/office/drawing/2014/main" id="{4773B789-4A38-9461-F4F1-EAF4C4B23630}"/>
                </a:ext>
              </a:extLst>
            </p:cNvPr>
            <p:cNvSpPr/>
            <p:nvPr/>
          </p:nvSpPr>
          <p:spPr>
            <a:xfrm>
              <a:off x="0" y="0"/>
              <a:ext cx="11329035" cy="2098294"/>
            </a:xfrm>
            <a:custGeom>
              <a:avLst/>
              <a:gdLst/>
              <a:ahLst/>
              <a:cxnLst/>
              <a:rect l="l" t="t" r="r" b="b"/>
              <a:pathLst>
                <a:path w="11329035" h="2098294">
                  <a:moveTo>
                    <a:pt x="0" y="69469"/>
                  </a:moveTo>
                  <a:cubicBezTo>
                    <a:pt x="0" y="31115"/>
                    <a:pt x="31115" y="0"/>
                    <a:pt x="69469" y="0"/>
                  </a:cubicBezTo>
                  <a:lnTo>
                    <a:pt x="11259566" y="0"/>
                  </a:lnTo>
                  <a:cubicBezTo>
                    <a:pt x="11297920" y="0"/>
                    <a:pt x="11329035" y="31115"/>
                    <a:pt x="11329035" y="69469"/>
                  </a:cubicBezTo>
                  <a:lnTo>
                    <a:pt x="11329035" y="2028825"/>
                  </a:lnTo>
                  <a:cubicBezTo>
                    <a:pt x="11329035" y="2067179"/>
                    <a:pt x="11297920" y="2098294"/>
                    <a:pt x="11259566" y="2098294"/>
                  </a:cubicBezTo>
                  <a:lnTo>
                    <a:pt x="69469" y="2098294"/>
                  </a:lnTo>
                  <a:cubicBezTo>
                    <a:pt x="31115" y="2098294"/>
                    <a:pt x="0" y="2067179"/>
                    <a:pt x="0" y="2028825"/>
                  </a:cubicBezTo>
                  <a:close/>
                </a:path>
              </a:pathLst>
            </a:custGeom>
            <a:solidFill>
              <a:srgbClr val="191231"/>
            </a:solidFill>
          </p:spPr>
        </p:sp>
      </p:grpSp>
      <p:sp>
        <p:nvSpPr>
          <p:cNvPr id="13" name="TextBox 32">
            <a:extLst>
              <a:ext uri="{FF2B5EF4-FFF2-40B4-BE49-F238E27FC236}">
                <a16:creationId xmlns:a16="http://schemas.microsoft.com/office/drawing/2014/main" id="{E09FE3AE-F8DD-0E90-E8E7-B78D76135677}"/>
              </a:ext>
            </a:extLst>
          </p:cNvPr>
          <p:cNvSpPr txBox="1"/>
          <p:nvPr/>
        </p:nvSpPr>
        <p:spPr>
          <a:xfrm>
            <a:off x="841109" y="4457084"/>
            <a:ext cx="13865491" cy="2018886"/>
          </a:xfrm>
          <a:prstGeom prst="rect">
            <a:avLst/>
          </a:prstGeom>
        </p:spPr>
        <p:txBody>
          <a:bodyPr wrap="square" lIns="0" tIns="0" rIns="0" bIns="0" rtlCol="0" anchor="t">
            <a:spAutoFit/>
          </a:bodyPr>
          <a:lstStyle>
            <a:defPPr>
              <a:defRPr lang="en-US"/>
            </a:defPPr>
            <a:lvl1pPr>
              <a:defRPr sz="1874">
                <a:solidFill>
                  <a:srgbClr val="E0D6DE"/>
                </a:solidFill>
                <a:latin typeface="Andale Mono" panose="020B0509000000000004" pitchFamily="49" charset="0"/>
                <a:ea typeface="Inter"/>
                <a:cs typeface="Al Bayan Plain" pitchFamily="2" charset="-78"/>
              </a:defRPr>
            </a:lvl1pPr>
          </a:lstStyle>
          <a:p>
            <a:r>
              <a:rPr lang="en-US" dirty="0" err="1">
                <a:sym typeface="Consolas"/>
              </a:rPr>
              <a:t>apiVersion</a:t>
            </a:r>
            <a:r>
              <a:rPr lang="en-US" dirty="0">
                <a:sym typeface="Consolas"/>
              </a:rPr>
              <a:t>: </a:t>
            </a:r>
            <a:r>
              <a:rPr lang="en-US" dirty="0" err="1">
                <a:sym typeface="Consolas"/>
              </a:rPr>
              <a:t>velero.io</a:t>
            </a:r>
            <a:r>
              <a:rPr lang="en-US" dirty="0">
                <a:sym typeface="Consolas"/>
              </a:rPr>
              <a:t>/v1</a:t>
            </a:r>
          </a:p>
          <a:p>
            <a:r>
              <a:rPr lang="en-US" dirty="0">
                <a:sym typeface="Consolas"/>
              </a:rPr>
              <a:t>kind: Restore</a:t>
            </a:r>
          </a:p>
          <a:p>
            <a:r>
              <a:rPr lang="en-US" dirty="0">
                <a:sym typeface="Consolas"/>
              </a:rPr>
              <a:t>metadata:</a:t>
            </a:r>
          </a:p>
          <a:p>
            <a:r>
              <a:rPr lang="en-US" dirty="0">
                <a:sym typeface="Consolas"/>
              </a:rPr>
              <a:t>  name: nginx-restore-from-schedule</a:t>
            </a:r>
          </a:p>
          <a:p>
            <a:r>
              <a:rPr lang="en-US" dirty="0">
                <a:sym typeface="Consolas"/>
              </a:rPr>
              <a:t>  namespace: </a:t>
            </a:r>
            <a:r>
              <a:rPr lang="en-US" dirty="0" err="1">
                <a:sym typeface="Consolas"/>
              </a:rPr>
              <a:t>openshift-adp</a:t>
            </a:r>
            <a:endParaRPr lang="en-US" dirty="0">
              <a:sym typeface="Consolas"/>
            </a:endParaRPr>
          </a:p>
          <a:p>
            <a:r>
              <a:rPr lang="en-US" dirty="0">
                <a:sym typeface="Consolas"/>
              </a:rPr>
              <a:t>spec:</a:t>
            </a:r>
          </a:p>
          <a:p>
            <a:r>
              <a:rPr lang="en-US" dirty="0">
                <a:sym typeface="Consolas"/>
              </a:rPr>
              <a:t>  </a:t>
            </a:r>
            <a:r>
              <a:rPr lang="en-US" dirty="0" err="1">
                <a:sym typeface="Consolas"/>
              </a:rPr>
              <a:t>backupName</a:t>
            </a:r>
            <a:r>
              <a:rPr lang="en-US" dirty="0">
                <a:sym typeface="Consolas"/>
              </a:rPr>
              <a:t>: nginx-daily-backup-schedule-20230101010000       </a:t>
            </a:r>
            <a:r>
              <a:rPr lang="en-US" sz="1600" b="1" dirty="0">
                <a:solidFill>
                  <a:srgbClr val="0070C0"/>
                </a:solidFill>
                <a:sym typeface="Consolas"/>
              </a:rPr>
              <a:t># Replace with actual backup name</a:t>
            </a:r>
          </a:p>
        </p:txBody>
      </p:sp>
    </p:spTree>
    <p:extLst>
      <p:ext uri="{BB962C8B-B14F-4D97-AF65-F5344CB8AC3E}">
        <p14:creationId xmlns:p14="http://schemas.microsoft.com/office/powerpoint/2010/main" val="3535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strVal val="#ppt_w*0.70"/>
                                          </p:val>
                                        </p:tav>
                                        <p:tav tm="100000">
                                          <p:val>
                                            <p:strVal val="#ppt_w"/>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animEffect transition="in" filter="fade">
                                      <p:cBhvr>
                                        <p:cTn id="34" dur="1000"/>
                                        <p:tgtEl>
                                          <p:spTgt spid="13"/>
                                        </p:tgtEl>
                                      </p:cBhvr>
                                    </p:animEffec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wipe(left)">
                                      <p:cBhvr>
                                        <p:cTn id="41" dur="500"/>
                                        <p:tgtEl>
                                          <p:spTgt spid="1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
                                            <p:txEl>
                                              <p:pRg st="2" end="2"/>
                                            </p:txEl>
                                          </p:spTgt>
                                        </p:tgtEl>
                                        <p:attrNameLst>
                                          <p:attrName>style.visibility</p:attrName>
                                        </p:attrNameLst>
                                      </p:cBhvr>
                                      <p:to>
                                        <p:strVal val="visible"/>
                                      </p:to>
                                    </p:set>
                                    <p:animEffect transition="in" filter="wipe(left)">
                                      <p:cBhvr>
                                        <p:cTn id="46"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854936-0F7B-1859-BE38-29D71D76E712}"/>
              </a:ext>
            </a:extLst>
          </p:cNvPr>
          <p:cNvSpPr/>
          <p:nvPr/>
        </p:nvSpPr>
        <p:spPr>
          <a:xfrm>
            <a:off x="3553009" y="5459751"/>
            <a:ext cx="2446215" cy="1813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TextBox 4">
            <a:extLst>
              <a:ext uri="{FF2B5EF4-FFF2-40B4-BE49-F238E27FC236}">
                <a16:creationId xmlns:a16="http://schemas.microsoft.com/office/drawing/2014/main" id="{6FB3113C-4831-674A-7968-C324B8BED3DD}"/>
              </a:ext>
            </a:extLst>
          </p:cNvPr>
          <p:cNvSpPr txBox="1"/>
          <p:nvPr/>
        </p:nvSpPr>
        <p:spPr>
          <a:xfrm>
            <a:off x="3740175" y="5464969"/>
            <a:ext cx="1723292" cy="334707"/>
          </a:xfrm>
          <a:prstGeom prst="rect">
            <a:avLst/>
          </a:prstGeom>
          <a:noFill/>
        </p:spPr>
        <p:txBody>
          <a:bodyPr wrap="square" rtlCol="0">
            <a:spAutoFit/>
          </a:bodyPr>
          <a:lstStyle/>
          <a:p>
            <a:r>
              <a:rPr lang="en-US" sz="1575" dirty="0">
                <a:solidFill>
                  <a:schemeClr val="bg1"/>
                </a:solidFill>
              </a:rPr>
              <a:t>Virtual Machine</a:t>
            </a:r>
          </a:p>
        </p:txBody>
      </p:sp>
      <p:sp>
        <p:nvSpPr>
          <p:cNvPr id="2" name="Rectangle 1">
            <a:extLst>
              <a:ext uri="{FF2B5EF4-FFF2-40B4-BE49-F238E27FC236}">
                <a16:creationId xmlns:a16="http://schemas.microsoft.com/office/drawing/2014/main" id="{184A8C90-5E77-54B9-F98C-7C965634C764}"/>
              </a:ext>
            </a:extLst>
          </p:cNvPr>
          <p:cNvSpPr/>
          <p:nvPr/>
        </p:nvSpPr>
        <p:spPr>
          <a:xfrm>
            <a:off x="3578784" y="7290929"/>
            <a:ext cx="2420441" cy="34233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500" dirty="0"/>
              <a:t>Operating System</a:t>
            </a:r>
          </a:p>
        </p:txBody>
      </p:sp>
      <p:pic>
        <p:nvPicPr>
          <p:cNvPr id="6" name="Picture 5">
            <a:extLst>
              <a:ext uri="{FF2B5EF4-FFF2-40B4-BE49-F238E27FC236}">
                <a16:creationId xmlns:a16="http://schemas.microsoft.com/office/drawing/2014/main" id="{7A6DE4E1-FCBE-0C2C-0B58-4564FABC62F2}"/>
              </a:ext>
            </a:extLst>
          </p:cNvPr>
          <p:cNvPicPr>
            <a:picLocks noChangeAspect="1"/>
          </p:cNvPicPr>
          <p:nvPr/>
        </p:nvPicPr>
        <p:blipFill>
          <a:blip r:embed="rId2"/>
          <a:stretch>
            <a:fillRect/>
          </a:stretch>
        </p:blipFill>
        <p:spPr>
          <a:xfrm>
            <a:off x="6335460" y="7260704"/>
            <a:ext cx="415779" cy="402786"/>
          </a:xfrm>
          <a:prstGeom prst="rect">
            <a:avLst/>
          </a:prstGeom>
        </p:spPr>
      </p:pic>
      <p:pic>
        <p:nvPicPr>
          <p:cNvPr id="8" name="Graphic 7" descr="Back with solid fill">
            <a:extLst>
              <a:ext uri="{FF2B5EF4-FFF2-40B4-BE49-F238E27FC236}">
                <a16:creationId xmlns:a16="http://schemas.microsoft.com/office/drawing/2014/main" id="{C1F11B23-A52A-E2B5-BA44-5F04D9893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740367">
            <a:off x="5875466" y="7311077"/>
            <a:ext cx="622637" cy="253631"/>
          </a:xfrm>
          <a:prstGeom prst="rect">
            <a:avLst/>
          </a:prstGeom>
        </p:spPr>
      </p:pic>
      <p:pic>
        <p:nvPicPr>
          <p:cNvPr id="10" name="Picture 9">
            <a:extLst>
              <a:ext uri="{FF2B5EF4-FFF2-40B4-BE49-F238E27FC236}">
                <a16:creationId xmlns:a16="http://schemas.microsoft.com/office/drawing/2014/main" id="{4C430C58-29CE-4507-7C74-195C55F628FC}"/>
              </a:ext>
            </a:extLst>
          </p:cNvPr>
          <p:cNvPicPr>
            <a:picLocks noChangeAspect="1"/>
          </p:cNvPicPr>
          <p:nvPr/>
        </p:nvPicPr>
        <p:blipFill>
          <a:blip r:embed="rId2"/>
          <a:stretch>
            <a:fillRect/>
          </a:stretch>
        </p:blipFill>
        <p:spPr>
          <a:xfrm>
            <a:off x="3041881" y="6987671"/>
            <a:ext cx="349344" cy="327918"/>
          </a:xfrm>
          <a:prstGeom prst="rect">
            <a:avLst/>
          </a:prstGeom>
        </p:spPr>
      </p:pic>
      <p:sp>
        <p:nvSpPr>
          <p:cNvPr id="12" name="Rounded Rectangle 11">
            <a:extLst>
              <a:ext uri="{FF2B5EF4-FFF2-40B4-BE49-F238E27FC236}">
                <a16:creationId xmlns:a16="http://schemas.microsoft.com/office/drawing/2014/main" id="{6C7C4D64-9C25-4277-BCA7-F90CC00B1C21}"/>
              </a:ext>
            </a:extLst>
          </p:cNvPr>
          <p:cNvSpPr/>
          <p:nvPr/>
        </p:nvSpPr>
        <p:spPr>
          <a:xfrm>
            <a:off x="3578784" y="6976093"/>
            <a:ext cx="2420441" cy="34233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Data</a:t>
            </a:r>
          </a:p>
        </p:txBody>
      </p:sp>
      <p:pic>
        <p:nvPicPr>
          <p:cNvPr id="11" name="Graphic 10" descr="Back with solid fill">
            <a:extLst>
              <a:ext uri="{FF2B5EF4-FFF2-40B4-BE49-F238E27FC236}">
                <a16:creationId xmlns:a16="http://schemas.microsoft.com/office/drawing/2014/main" id="{3FA48E69-B1D1-9819-4DA6-74996F0F26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018578">
            <a:off x="3304705" y="6984263"/>
            <a:ext cx="388935" cy="298500"/>
          </a:xfrm>
          <a:prstGeom prst="rect">
            <a:avLst/>
          </a:prstGeom>
        </p:spPr>
      </p:pic>
      <p:pic>
        <p:nvPicPr>
          <p:cNvPr id="18" name="Picture 17">
            <a:extLst>
              <a:ext uri="{FF2B5EF4-FFF2-40B4-BE49-F238E27FC236}">
                <a16:creationId xmlns:a16="http://schemas.microsoft.com/office/drawing/2014/main" id="{AF799EDF-D8E4-33DB-76D9-D234100731EE}"/>
              </a:ext>
            </a:extLst>
          </p:cNvPr>
          <p:cNvPicPr>
            <a:picLocks noChangeAspect="1"/>
          </p:cNvPicPr>
          <p:nvPr/>
        </p:nvPicPr>
        <p:blipFill>
          <a:blip r:embed="rId5"/>
          <a:stretch>
            <a:fillRect/>
          </a:stretch>
        </p:blipFill>
        <p:spPr>
          <a:xfrm>
            <a:off x="152400" y="5786057"/>
            <a:ext cx="1872393" cy="1813878"/>
          </a:xfrm>
          <a:prstGeom prst="rect">
            <a:avLst/>
          </a:prstGeom>
        </p:spPr>
      </p:pic>
      <p:pic>
        <p:nvPicPr>
          <p:cNvPr id="19" name="Picture 18">
            <a:extLst>
              <a:ext uri="{FF2B5EF4-FFF2-40B4-BE49-F238E27FC236}">
                <a16:creationId xmlns:a16="http://schemas.microsoft.com/office/drawing/2014/main" id="{6944FAD0-95F6-BCD5-3291-944E058995B3}"/>
              </a:ext>
            </a:extLst>
          </p:cNvPr>
          <p:cNvPicPr>
            <a:picLocks noChangeAspect="1"/>
          </p:cNvPicPr>
          <p:nvPr/>
        </p:nvPicPr>
        <p:blipFill>
          <a:blip r:embed="rId5"/>
          <a:stretch>
            <a:fillRect/>
          </a:stretch>
        </p:blipFill>
        <p:spPr>
          <a:xfrm>
            <a:off x="7394042" y="8391086"/>
            <a:ext cx="1689749" cy="1636943"/>
          </a:xfrm>
          <a:prstGeom prst="rect">
            <a:avLst/>
          </a:prstGeom>
        </p:spPr>
      </p:pic>
      <p:pic>
        <p:nvPicPr>
          <p:cNvPr id="20" name="Graphic 19" descr="Back with solid fill">
            <a:extLst>
              <a:ext uri="{FF2B5EF4-FFF2-40B4-BE49-F238E27FC236}">
                <a16:creationId xmlns:a16="http://schemas.microsoft.com/office/drawing/2014/main" id="{2B802968-C7DB-B01D-4525-134D4777F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9654" y="6159792"/>
            <a:ext cx="1531655" cy="1066407"/>
          </a:xfrm>
          <a:prstGeom prst="rect">
            <a:avLst/>
          </a:prstGeom>
        </p:spPr>
      </p:pic>
      <p:pic>
        <p:nvPicPr>
          <p:cNvPr id="22" name="Graphic 21" descr="Arrow: Clockwise curve with solid fill">
            <a:extLst>
              <a:ext uri="{FF2B5EF4-FFF2-40B4-BE49-F238E27FC236}">
                <a16:creationId xmlns:a16="http://schemas.microsoft.com/office/drawing/2014/main" id="{0892FDAB-4CC5-DC72-00CD-A43271B3E7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033145">
            <a:off x="6362250" y="7152922"/>
            <a:ext cx="1682402" cy="1682402"/>
          </a:xfrm>
          <a:prstGeom prst="rect">
            <a:avLst/>
          </a:prstGeom>
        </p:spPr>
      </p:pic>
      <p:pic>
        <p:nvPicPr>
          <p:cNvPr id="1026" name="Picture 2" descr="Play Pause Stop Vector Art, Icons, and Graphics for Free ...">
            <a:extLst>
              <a:ext uri="{FF2B5EF4-FFF2-40B4-BE49-F238E27FC236}">
                <a16:creationId xmlns:a16="http://schemas.microsoft.com/office/drawing/2014/main" id="{D625DDC1-E386-3EA6-354B-016679254E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1513" y="5188243"/>
            <a:ext cx="406329" cy="225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mplate - Free edit tools icons">
            <a:extLst>
              <a:ext uri="{FF2B5EF4-FFF2-40B4-BE49-F238E27FC236}">
                <a16:creationId xmlns:a16="http://schemas.microsoft.com/office/drawing/2014/main" id="{A325A25F-45BE-3FBF-23DC-A85DEFCFC4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9003" y="5131165"/>
            <a:ext cx="750372" cy="342338"/>
          </a:xfrm>
          <a:prstGeom prst="rect">
            <a:avLst/>
          </a:prstGeom>
          <a:noFill/>
          <a:extLst>
            <a:ext uri="{909E8E84-426E-40DD-AFC4-6F175D3DCCD1}">
              <a14:hiddenFill xmlns:a14="http://schemas.microsoft.com/office/drawing/2010/main">
                <a:solidFill>
                  <a:srgbClr val="FFFFFF"/>
                </a:solidFill>
              </a14:hiddenFill>
            </a:ext>
          </a:extLst>
        </p:spPr>
      </p:pic>
      <p:sp>
        <p:nvSpPr>
          <p:cNvPr id="25" name="Bevel 24">
            <a:extLst>
              <a:ext uri="{FF2B5EF4-FFF2-40B4-BE49-F238E27FC236}">
                <a16:creationId xmlns:a16="http://schemas.microsoft.com/office/drawing/2014/main" id="{F6942E1D-CE40-ACC7-2DAD-020745B0AB53}"/>
              </a:ext>
            </a:extLst>
          </p:cNvPr>
          <p:cNvSpPr/>
          <p:nvPr/>
        </p:nvSpPr>
        <p:spPr>
          <a:xfrm>
            <a:off x="3553010" y="7633266"/>
            <a:ext cx="701738" cy="238923"/>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dirty="0"/>
              <a:t>Interface</a:t>
            </a:r>
          </a:p>
        </p:txBody>
      </p:sp>
      <p:sp>
        <p:nvSpPr>
          <p:cNvPr id="26" name="Bevel 25">
            <a:extLst>
              <a:ext uri="{FF2B5EF4-FFF2-40B4-BE49-F238E27FC236}">
                <a16:creationId xmlns:a16="http://schemas.microsoft.com/office/drawing/2014/main" id="{28AC1B24-59E0-EB36-0949-5786F0C2BEF0}"/>
              </a:ext>
            </a:extLst>
          </p:cNvPr>
          <p:cNvSpPr/>
          <p:nvPr/>
        </p:nvSpPr>
        <p:spPr>
          <a:xfrm>
            <a:off x="5297487" y="7633266"/>
            <a:ext cx="701738" cy="238923"/>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dirty="0"/>
              <a:t>Interface</a:t>
            </a:r>
          </a:p>
        </p:txBody>
      </p:sp>
      <p:pic>
        <p:nvPicPr>
          <p:cNvPr id="1036" name="Picture 12" descr="Apache Icons - Iconshock">
            <a:extLst>
              <a:ext uri="{FF2B5EF4-FFF2-40B4-BE49-F238E27FC236}">
                <a16:creationId xmlns:a16="http://schemas.microsoft.com/office/drawing/2014/main" id="{4BC25F9C-7447-0922-B28A-34B3E16B5C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0175" y="5903549"/>
            <a:ext cx="237096" cy="1989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tabase - Free seo and web icons">
            <a:extLst>
              <a:ext uri="{FF2B5EF4-FFF2-40B4-BE49-F238E27FC236}">
                <a16:creationId xmlns:a16="http://schemas.microsoft.com/office/drawing/2014/main" id="{B0BD8EB5-4877-1897-F7BA-CD4F64A4A52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7947" y="5860221"/>
            <a:ext cx="278747" cy="2855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AF7D844-71A3-B374-BF81-610BC3B58B97}"/>
              </a:ext>
            </a:extLst>
          </p:cNvPr>
          <p:cNvSpPr/>
          <p:nvPr/>
        </p:nvSpPr>
        <p:spPr>
          <a:xfrm>
            <a:off x="3500714" y="645460"/>
            <a:ext cx="4020671" cy="7745627"/>
          </a:xfrm>
          <a:prstGeom prst="rect">
            <a:avLst/>
          </a:prstGeom>
          <a:noFill/>
          <a:ln w="57150">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700"/>
          </a:p>
        </p:txBody>
      </p:sp>
      <p:sp>
        <p:nvSpPr>
          <p:cNvPr id="7" name="TextBox 6">
            <a:extLst>
              <a:ext uri="{FF2B5EF4-FFF2-40B4-BE49-F238E27FC236}">
                <a16:creationId xmlns:a16="http://schemas.microsoft.com/office/drawing/2014/main" id="{C038EFBD-6A9E-B875-1B2E-C2C46A8E191E}"/>
              </a:ext>
            </a:extLst>
          </p:cNvPr>
          <p:cNvSpPr txBox="1"/>
          <p:nvPr/>
        </p:nvSpPr>
        <p:spPr>
          <a:xfrm>
            <a:off x="4162610" y="820271"/>
            <a:ext cx="2300756" cy="507831"/>
          </a:xfrm>
          <a:prstGeom prst="rect">
            <a:avLst/>
          </a:prstGeom>
          <a:noFill/>
        </p:spPr>
        <p:txBody>
          <a:bodyPr wrap="square" rtlCol="0">
            <a:spAutoFit/>
          </a:bodyPr>
          <a:lstStyle/>
          <a:p>
            <a:r>
              <a:rPr lang="en-US" sz="2700" dirty="0">
                <a:solidFill>
                  <a:schemeClr val="bg1"/>
                </a:solidFill>
              </a:rPr>
              <a:t>Namespace</a:t>
            </a:r>
          </a:p>
        </p:txBody>
      </p:sp>
      <p:sp>
        <p:nvSpPr>
          <p:cNvPr id="9" name="Rectangle 8">
            <a:extLst>
              <a:ext uri="{FF2B5EF4-FFF2-40B4-BE49-F238E27FC236}">
                <a16:creationId xmlns:a16="http://schemas.microsoft.com/office/drawing/2014/main" id="{CD292A47-B9BB-A080-5BDF-25D83D95D97A}"/>
              </a:ext>
            </a:extLst>
          </p:cNvPr>
          <p:cNvSpPr/>
          <p:nvPr/>
        </p:nvSpPr>
        <p:spPr>
          <a:xfrm>
            <a:off x="3216553" y="1640541"/>
            <a:ext cx="1947636" cy="712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VM</a:t>
            </a:r>
          </a:p>
        </p:txBody>
      </p:sp>
      <p:sp>
        <p:nvSpPr>
          <p:cNvPr id="17" name="Rectangle 16">
            <a:extLst>
              <a:ext uri="{FF2B5EF4-FFF2-40B4-BE49-F238E27FC236}">
                <a16:creationId xmlns:a16="http://schemas.microsoft.com/office/drawing/2014/main" id="{16B478B7-7640-9A16-6996-AC56E90D8D6F}"/>
              </a:ext>
            </a:extLst>
          </p:cNvPr>
          <p:cNvSpPr/>
          <p:nvPr/>
        </p:nvSpPr>
        <p:spPr>
          <a:xfrm>
            <a:off x="3445153" y="1869141"/>
            <a:ext cx="1947636" cy="712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VM</a:t>
            </a:r>
          </a:p>
        </p:txBody>
      </p:sp>
      <p:sp>
        <p:nvSpPr>
          <p:cNvPr id="21" name="Rectangle 20">
            <a:extLst>
              <a:ext uri="{FF2B5EF4-FFF2-40B4-BE49-F238E27FC236}">
                <a16:creationId xmlns:a16="http://schemas.microsoft.com/office/drawing/2014/main" id="{63F1623E-5C32-2505-193E-99B659A0AD57}"/>
              </a:ext>
            </a:extLst>
          </p:cNvPr>
          <p:cNvSpPr/>
          <p:nvPr/>
        </p:nvSpPr>
        <p:spPr>
          <a:xfrm>
            <a:off x="3673753" y="2097741"/>
            <a:ext cx="1947636" cy="712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VM</a:t>
            </a:r>
          </a:p>
        </p:txBody>
      </p:sp>
      <p:sp>
        <p:nvSpPr>
          <p:cNvPr id="23" name="Rectangle 22">
            <a:extLst>
              <a:ext uri="{FF2B5EF4-FFF2-40B4-BE49-F238E27FC236}">
                <a16:creationId xmlns:a16="http://schemas.microsoft.com/office/drawing/2014/main" id="{80FDF08F-A4D4-50A0-0706-E92DFBE669C6}"/>
              </a:ext>
            </a:extLst>
          </p:cNvPr>
          <p:cNvSpPr/>
          <p:nvPr/>
        </p:nvSpPr>
        <p:spPr>
          <a:xfrm>
            <a:off x="3902353" y="2326341"/>
            <a:ext cx="1947636" cy="712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VM</a:t>
            </a:r>
          </a:p>
        </p:txBody>
      </p:sp>
      <p:sp>
        <p:nvSpPr>
          <p:cNvPr id="29" name="Rectangle 28">
            <a:extLst>
              <a:ext uri="{FF2B5EF4-FFF2-40B4-BE49-F238E27FC236}">
                <a16:creationId xmlns:a16="http://schemas.microsoft.com/office/drawing/2014/main" id="{868DA594-8DA0-D458-B9C6-0A4A91D87545}"/>
              </a:ext>
            </a:extLst>
          </p:cNvPr>
          <p:cNvSpPr/>
          <p:nvPr/>
        </p:nvSpPr>
        <p:spPr>
          <a:xfrm>
            <a:off x="4130953" y="2554941"/>
            <a:ext cx="1947636" cy="7126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VM</a:t>
            </a:r>
          </a:p>
        </p:txBody>
      </p:sp>
      <p:pic>
        <p:nvPicPr>
          <p:cNvPr id="31" name="Picture 30">
            <a:extLst>
              <a:ext uri="{FF2B5EF4-FFF2-40B4-BE49-F238E27FC236}">
                <a16:creationId xmlns:a16="http://schemas.microsoft.com/office/drawing/2014/main" id="{E51D37B6-EE29-A282-9376-B38836AE016D}"/>
              </a:ext>
            </a:extLst>
          </p:cNvPr>
          <p:cNvPicPr>
            <a:picLocks noChangeAspect="1"/>
          </p:cNvPicPr>
          <p:nvPr/>
        </p:nvPicPr>
        <p:blipFill>
          <a:blip r:embed="rId12"/>
          <a:stretch>
            <a:fillRect/>
          </a:stretch>
        </p:blipFill>
        <p:spPr>
          <a:xfrm>
            <a:off x="3119089" y="3533909"/>
            <a:ext cx="1071282" cy="1037805"/>
          </a:xfrm>
          <a:prstGeom prst="rect">
            <a:avLst/>
          </a:prstGeom>
        </p:spPr>
      </p:pic>
      <p:pic>
        <p:nvPicPr>
          <p:cNvPr id="33" name="Picture 32">
            <a:extLst>
              <a:ext uri="{FF2B5EF4-FFF2-40B4-BE49-F238E27FC236}">
                <a16:creationId xmlns:a16="http://schemas.microsoft.com/office/drawing/2014/main" id="{9B5FF962-27A8-CA4A-E343-C50FB455A33D}"/>
              </a:ext>
            </a:extLst>
          </p:cNvPr>
          <p:cNvPicPr>
            <a:picLocks noChangeAspect="1"/>
          </p:cNvPicPr>
          <p:nvPr/>
        </p:nvPicPr>
        <p:blipFill>
          <a:blip r:embed="rId13"/>
          <a:stretch>
            <a:fillRect/>
          </a:stretch>
        </p:blipFill>
        <p:spPr>
          <a:xfrm>
            <a:off x="4365807" y="3579974"/>
            <a:ext cx="1071282" cy="1071282"/>
          </a:xfrm>
          <a:prstGeom prst="rect">
            <a:avLst/>
          </a:prstGeom>
        </p:spPr>
      </p:pic>
      <p:pic>
        <p:nvPicPr>
          <p:cNvPr id="35" name="Picture 34">
            <a:extLst>
              <a:ext uri="{FF2B5EF4-FFF2-40B4-BE49-F238E27FC236}">
                <a16:creationId xmlns:a16="http://schemas.microsoft.com/office/drawing/2014/main" id="{5CD621A7-5365-8497-C3DC-882BCF5E849A}"/>
              </a:ext>
            </a:extLst>
          </p:cNvPr>
          <p:cNvPicPr>
            <a:picLocks noChangeAspect="1"/>
          </p:cNvPicPr>
          <p:nvPr/>
        </p:nvPicPr>
        <p:blipFill>
          <a:blip r:embed="rId14"/>
          <a:stretch>
            <a:fillRect/>
          </a:stretch>
        </p:blipFill>
        <p:spPr>
          <a:xfrm>
            <a:off x="5553642" y="3952788"/>
            <a:ext cx="923988" cy="895113"/>
          </a:xfrm>
          <a:prstGeom prst="rect">
            <a:avLst/>
          </a:prstGeom>
        </p:spPr>
      </p:pic>
      <p:sp>
        <p:nvSpPr>
          <p:cNvPr id="14" name="Folded Corner 13">
            <a:extLst>
              <a:ext uri="{FF2B5EF4-FFF2-40B4-BE49-F238E27FC236}">
                <a16:creationId xmlns:a16="http://schemas.microsoft.com/office/drawing/2014/main" id="{777A6A69-BA30-8C9A-3F69-FC2C851BD79C}"/>
              </a:ext>
            </a:extLst>
          </p:cNvPr>
          <p:cNvSpPr/>
          <p:nvPr/>
        </p:nvSpPr>
        <p:spPr>
          <a:xfrm>
            <a:off x="9933118" y="1399036"/>
            <a:ext cx="3249482" cy="927306"/>
          </a:xfrm>
          <a:prstGeom prst="folded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 up and Restore with OADP</a:t>
            </a:r>
          </a:p>
        </p:txBody>
      </p:sp>
    </p:spTree>
    <p:extLst>
      <p:ext uri="{BB962C8B-B14F-4D97-AF65-F5344CB8AC3E}">
        <p14:creationId xmlns:p14="http://schemas.microsoft.com/office/powerpoint/2010/main" val="382433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childTnLst>
                          </p:cTn>
                        </p:par>
                        <p:par>
                          <p:cTn id="8" fill="hold">
                            <p:stCondLst>
                              <p:cond delay="25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500"/>
                                        <p:tgtEl>
                                          <p:spTgt spid="3"/>
                                        </p:tgtEl>
                                      </p:cBhvr>
                                    </p:animEffect>
                                  </p:childTnLst>
                                </p:cTn>
                              </p:par>
                            </p:childTnLst>
                          </p:cTn>
                        </p:par>
                        <p:par>
                          <p:cTn id="12" fill="hold">
                            <p:stCondLst>
                              <p:cond delay="75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250" fill="hold"/>
                                        <p:tgtEl>
                                          <p:spTgt spid="7"/>
                                        </p:tgtEl>
                                        <p:attrNameLst>
                                          <p:attrName>ppt_w</p:attrName>
                                        </p:attrNameLst>
                                      </p:cBhvr>
                                      <p:tavLst>
                                        <p:tav tm="0">
                                          <p:val>
                                            <p:fltVal val="0"/>
                                          </p:val>
                                        </p:tav>
                                        <p:tav tm="100000">
                                          <p:val>
                                            <p:strVal val="#ppt_w"/>
                                          </p:val>
                                        </p:tav>
                                      </p:tavLst>
                                    </p:anim>
                                    <p:anim calcmode="lin" valueType="num">
                                      <p:cBhvr>
                                        <p:cTn id="16" dur="250" fill="hold"/>
                                        <p:tgtEl>
                                          <p:spTgt spid="7"/>
                                        </p:tgtEl>
                                        <p:attrNameLst>
                                          <p:attrName>ppt_h</p:attrName>
                                        </p:attrNameLst>
                                      </p:cBhvr>
                                      <p:tavLst>
                                        <p:tav tm="0">
                                          <p:val>
                                            <p:fltVal val="0"/>
                                          </p:val>
                                        </p:tav>
                                        <p:tav tm="100000">
                                          <p:val>
                                            <p:strVal val="#ppt_h"/>
                                          </p:val>
                                        </p:tav>
                                      </p:tavLst>
                                    </p:anim>
                                    <p:animEffect transition="in" filter="fade">
                                      <p:cBhvr>
                                        <p:cTn id="17" dur="250"/>
                                        <p:tgtEl>
                                          <p:spTgt spid="7"/>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animEffect transition="in" filter="fade">
                                      <p:cBhvr>
                                        <p:cTn id="47" dur="500"/>
                                        <p:tgtEl>
                                          <p:spTgt spid="29"/>
                                        </p:tgtEl>
                                      </p:cBhvr>
                                    </p:animEffect>
                                  </p:childTnLst>
                                </p:cTn>
                              </p:par>
                            </p:childTnLst>
                          </p:cTn>
                        </p:par>
                        <p:par>
                          <p:cTn id="48" fill="hold">
                            <p:stCondLst>
                              <p:cond delay="3500"/>
                            </p:stCondLst>
                            <p:childTnLst>
                              <p:par>
                                <p:cTn id="49" presetID="53" presetClass="entr" presetSubtype="16"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p:cTn id="51" dur="500" fill="hold"/>
                                        <p:tgtEl>
                                          <p:spTgt spid="35"/>
                                        </p:tgtEl>
                                        <p:attrNameLst>
                                          <p:attrName>ppt_w</p:attrName>
                                        </p:attrNameLst>
                                      </p:cBhvr>
                                      <p:tavLst>
                                        <p:tav tm="0">
                                          <p:val>
                                            <p:fltVal val="0"/>
                                          </p:val>
                                        </p:tav>
                                        <p:tav tm="100000">
                                          <p:val>
                                            <p:strVal val="#ppt_w"/>
                                          </p:val>
                                        </p:tav>
                                      </p:tavLst>
                                    </p:anim>
                                    <p:anim calcmode="lin" valueType="num">
                                      <p:cBhvr>
                                        <p:cTn id="52" dur="500" fill="hold"/>
                                        <p:tgtEl>
                                          <p:spTgt spid="35"/>
                                        </p:tgtEl>
                                        <p:attrNameLst>
                                          <p:attrName>ppt_h</p:attrName>
                                        </p:attrNameLst>
                                      </p:cBhvr>
                                      <p:tavLst>
                                        <p:tav tm="0">
                                          <p:val>
                                            <p:fltVal val="0"/>
                                          </p:val>
                                        </p:tav>
                                        <p:tav tm="100000">
                                          <p:val>
                                            <p:strVal val="#ppt_h"/>
                                          </p:val>
                                        </p:tav>
                                      </p:tavLst>
                                    </p:anim>
                                    <p:animEffect transition="in" filter="fade">
                                      <p:cBhvr>
                                        <p:cTn id="53" dur="500"/>
                                        <p:tgtEl>
                                          <p:spTgt spid="35"/>
                                        </p:tgtEl>
                                      </p:cBhvr>
                                    </p:animEffect>
                                  </p:childTnLst>
                                </p:cTn>
                              </p:par>
                            </p:childTnLst>
                          </p:cTn>
                        </p:par>
                        <p:par>
                          <p:cTn id="54" fill="hold">
                            <p:stCondLst>
                              <p:cond delay="4000"/>
                            </p:stCondLst>
                            <p:childTnLst>
                              <p:par>
                                <p:cTn id="55" presetID="53" presetClass="entr" presetSubtype="16"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p:cTn id="57" dur="500" fill="hold"/>
                                        <p:tgtEl>
                                          <p:spTgt spid="31"/>
                                        </p:tgtEl>
                                        <p:attrNameLst>
                                          <p:attrName>ppt_w</p:attrName>
                                        </p:attrNameLst>
                                      </p:cBhvr>
                                      <p:tavLst>
                                        <p:tav tm="0">
                                          <p:val>
                                            <p:fltVal val="0"/>
                                          </p:val>
                                        </p:tav>
                                        <p:tav tm="100000">
                                          <p:val>
                                            <p:strVal val="#ppt_w"/>
                                          </p:val>
                                        </p:tav>
                                      </p:tavLst>
                                    </p:anim>
                                    <p:anim calcmode="lin" valueType="num">
                                      <p:cBhvr>
                                        <p:cTn id="58" dur="500" fill="hold"/>
                                        <p:tgtEl>
                                          <p:spTgt spid="31"/>
                                        </p:tgtEl>
                                        <p:attrNameLst>
                                          <p:attrName>ppt_h</p:attrName>
                                        </p:attrNameLst>
                                      </p:cBhvr>
                                      <p:tavLst>
                                        <p:tav tm="0">
                                          <p:val>
                                            <p:fltVal val="0"/>
                                          </p:val>
                                        </p:tav>
                                        <p:tav tm="100000">
                                          <p:val>
                                            <p:strVal val="#ppt_h"/>
                                          </p:val>
                                        </p:tav>
                                      </p:tavLst>
                                    </p:anim>
                                    <p:animEffect transition="in" filter="fade">
                                      <p:cBhvr>
                                        <p:cTn id="59" dur="500"/>
                                        <p:tgtEl>
                                          <p:spTgt spid="31"/>
                                        </p:tgtEl>
                                      </p:cBhvr>
                                    </p:animEffect>
                                  </p:childTnLst>
                                </p:cTn>
                              </p:par>
                            </p:childTnLst>
                          </p:cTn>
                        </p:par>
                        <p:par>
                          <p:cTn id="60" fill="hold">
                            <p:stCondLst>
                              <p:cond delay="4500"/>
                            </p:stCondLst>
                            <p:childTnLst>
                              <p:par>
                                <p:cTn id="61" presetID="53" presetClass="entr" presetSubtype="16"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fill="hold"/>
                                        <p:tgtEl>
                                          <p:spTgt spid="33"/>
                                        </p:tgtEl>
                                        <p:attrNameLst>
                                          <p:attrName>ppt_w</p:attrName>
                                        </p:attrNameLst>
                                      </p:cBhvr>
                                      <p:tavLst>
                                        <p:tav tm="0">
                                          <p:val>
                                            <p:fltVal val="0"/>
                                          </p:val>
                                        </p:tav>
                                        <p:tav tm="100000">
                                          <p:val>
                                            <p:strVal val="#ppt_w"/>
                                          </p:val>
                                        </p:tav>
                                      </p:tavLst>
                                    </p:anim>
                                    <p:anim calcmode="lin" valueType="num">
                                      <p:cBhvr>
                                        <p:cTn id="64" dur="500" fill="hold"/>
                                        <p:tgtEl>
                                          <p:spTgt spid="33"/>
                                        </p:tgtEl>
                                        <p:attrNameLst>
                                          <p:attrName>ppt_h</p:attrName>
                                        </p:attrNameLst>
                                      </p:cBhvr>
                                      <p:tavLst>
                                        <p:tav tm="0">
                                          <p:val>
                                            <p:fltVal val="0"/>
                                          </p:val>
                                        </p:tav>
                                        <p:tav tm="100000">
                                          <p:val>
                                            <p:strVal val="#ppt_h"/>
                                          </p:val>
                                        </p:tav>
                                      </p:tavLst>
                                    </p:anim>
                                    <p:animEffect transition="in" filter="fade">
                                      <p:cBhvr>
                                        <p:cTn id="65" dur="500"/>
                                        <p:tgtEl>
                                          <p:spTgt spid="33"/>
                                        </p:tgtEl>
                                      </p:cBhvr>
                                    </p:animEffect>
                                  </p:childTnLst>
                                </p:cTn>
                              </p:par>
                            </p:childTnLst>
                          </p:cTn>
                        </p:par>
                        <p:par>
                          <p:cTn id="66" fill="hold">
                            <p:stCondLst>
                              <p:cond delay="5000"/>
                            </p:stCondLst>
                            <p:childTnLst>
                              <p:par>
                                <p:cTn id="67" presetID="20" presetClass="entr" presetSubtype="0" fill="hold" nodeType="afterEffect">
                                  <p:stCondLst>
                                    <p:cond delay="0"/>
                                  </p:stCondLst>
                                  <p:childTnLst>
                                    <p:set>
                                      <p:cBhvr>
                                        <p:cTn id="68" dur="1" fill="hold">
                                          <p:stCondLst>
                                            <p:cond delay="0"/>
                                          </p:stCondLst>
                                        </p:cTn>
                                        <p:tgtEl>
                                          <p:spTgt spid="1026"/>
                                        </p:tgtEl>
                                        <p:attrNameLst>
                                          <p:attrName>style.visibility</p:attrName>
                                        </p:attrNameLst>
                                      </p:cBhvr>
                                      <p:to>
                                        <p:strVal val="visible"/>
                                      </p:to>
                                    </p:set>
                                    <p:animEffect transition="in" filter="wedge">
                                      <p:cBhvr>
                                        <p:cTn id="69" dur="250"/>
                                        <p:tgtEl>
                                          <p:spTgt spid="1026"/>
                                        </p:tgtEl>
                                      </p:cBhvr>
                                    </p:animEffect>
                                  </p:childTnLst>
                                </p:cTn>
                              </p:par>
                            </p:childTnLst>
                          </p:cTn>
                        </p:par>
                        <p:par>
                          <p:cTn id="70" fill="hold">
                            <p:stCondLst>
                              <p:cond delay="5250"/>
                            </p:stCondLst>
                            <p:childTnLst>
                              <p:par>
                                <p:cTn id="71" presetID="55" presetClass="entr" presetSubtype="0" fill="hold" grpId="0" nodeType="after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p:cTn id="73" dur="1000" fill="hold"/>
                                        <p:tgtEl>
                                          <p:spTgt spid="4"/>
                                        </p:tgtEl>
                                        <p:attrNameLst>
                                          <p:attrName>ppt_w</p:attrName>
                                        </p:attrNameLst>
                                      </p:cBhvr>
                                      <p:tavLst>
                                        <p:tav tm="0">
                                          <p:val>
                                            <p:strVal val="#ppt_w*0.70"/>
                                          </p:val>
                                        </p:tav>
                                        <p:tav tm="100000">
                                          <p:val>
                                            <p:strVal val="#ppt_w"/>
                                          </p:val>
                                        </p:tav>
                                      </p:tavLst>
                                    </p:anim>
                                    <p:anim calcmode="lin" valueType="num">
                                      <p:cBhvr>
                                        <p:cTn id="74" dur="1000" fill="hold"/>
                                        <p:tgtEl>
                                          <p:spTgt spid="4"/>
                                        </p:tgtEl>
                                        <p:attrNameLst>
                                          <p:attrName>ppt_h</p:attrName>
                                        </p:attrNameLst>
                                      </p:cBhvr>
                                      <p:tavLst>
                                        <p:tav tm="0">
                                          <p:val>
                                            <p:strVal val="#ppt_h"/>
                                          </p:val>
                                        </p:tav>
                                        <p:tav tm="100000">
                                          <p:val>
                                            <p:strVal val="#ppt_h"/>
                                          </p:val>
                                        </p:tav>
                                      </p:tavLst>
                                    </p:anim>
                                    <p:animEffect transition="in" filter="fade">
                                      <p:cBhvr>
                                        <p:cTn id="75" dur="1000"/>
                                        <p:tgtEl>
                                          <p:spTgt spid="4"/>
                                        </p:tgtEl>
                                      </p:cBhvr>
                                    </p:animEffect>
                                  </p:childTnLst>
                                </p:cTn>
                              </p:par>
                            </p:childTnLst>
                          </p:cTn>
                        </p:par>
                        <p:par>
                          <p:cTn id="76" fill="hold">
                            <p:stCondLst>
                              <p:cond delay="6250"/>
                            </p:stCondLst>
                            <p:childTnLst>
                              <p:par>
                                <p:cTn id="77" presetID="2" presetClass="entr" presetSubtype="4"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additive="base">
                                        <p:cTn id="79" dur="500" fill="hold"/>
                                        <p:tgtEl>
                                          <p:spTgt spid="12"/>
                                        </p:tgtEl>
                                        <p:attrNameLst>
                                          <p:attrName>ppt_x</p:attrName>
                                        </p:attrNameLst>
                                      </p:cBhvr>
                                      <p:tavLst>
                                        <p:tav tm="0">
                                          <p:val>
                                            <p:strVal val="#ppt_x"/>
                                          </p:val>
                                        </p:tav>
                                        <p:tav tm="100000">
                                          <p:val>
                                            <p:strVal val="#ppt_x"/>
                                          </p:val>
                                        </p:tav>
                                      </p:tavLst>
                                    </p:anim>
                                    <p:anim calcmode="lin" valueType="num">
                                      <p:cBhvr additive="base">
                                        <p:cTn id="80" dur="500" fill="hold"/>
                                        <p:tgtEl>
                                          <p:spTgt spid="12"/>
                                        </p:tgtEl>
                                        <p:attrNameLst>
                                          <p:attrName>ppt_y</p:attrName>
                                        </p:attrNameLst>
                                      </p:cBhvr>
                                      <p:tavLst>
                                        <p:tav tm="0">
                                          <p:val>
                                            <p:strVal val="1+#ppt_h/2"/>
                                          </p:val>
                                        </p:tav>
                                        <p:tav tm="100000">
                                          <p:val>
                                            <p:strVal val="#ppt_y"/>
                                          </p:val>
                                        </p:tav>
                                      </p:tavLst>
                                    </p:anim>
                                  </p:childTnLst>
                                </p:cTn>
                              </p:par>
                            </p:childTnLst>
                          </p:cTn>
                        </p:par>
                        <p:par>
                          <p:cTn id="81" fill="hold">
                            <p:stCondLst>
                              <p:cond delay="6750"/>
                            </p:stCondLst>
                            <p:childTnLst>
                              <p:par>
                                <p:cTn id="82" presetID="2" presetClass="entr" presetSubtype="4" fill="hold" grpId="0" nodeType="afterEffect">
                                  <p:stCondLst>
                                    <p:cond delay="0"/>
                                  </p:stCondLst>
                                  <p:childTnLst>
                                    <p:set>
                                      <p:cBhvr>
                                        <p:cTn id="83" dur="1" fill="hold">
                                          <p:stCondLst>
                                            <p:cond delay="0"/>
                                          </p:stCondLst>
                                        </p:cTn>
                                        <p:tgtEl>
                                          <p:spTgt spid="2"/>
                                        </p:tgtEl>
                                        <p:attrNameLst>
                                          <p:attrName>style.visibility</p:attrName>
                                        </p:attrNameLst>
                                      </p:cBhvr>
                                      <p:to>
                                        <p:strVal val="visible"/>
                                      </p:to>
                                    </p:set>
                                    <p:anim calcmode="lin" valueType="num">
                                      <p:cBhvr additive="base">
                                        <p:cTn id="84" dur="500" fill="hold"/>
                                        <p:tgtEl>
                                          <p:spTgt spid="2"/>
                                        </p:tgtEl>
                                        <p:attrNameLst>
                                          <p:attrName>ppt_x</p:attrName>
                                        </p:attrNameLst>
                                      </p:cBhvr>
                                      <p:tavLst>
                                        <p:tav tm="0">
                                          <p:val>
                                            <p:strVal val="#ppt_x"/>
                                          </p:val>
                                        </p:tav>
                                        <p:tav tm="100000">
                                          <p:val>
                                            <p:strVal val="#ppt_x"/>
                                          </p:val>
                                        </p:tav>
                                      </p:tavLst>
                                    </p:anim>
                                    <p:anim calcmode="lin" valueType="num">
                                      <p:cBhvr additive="base">
                                        <p:cTn id="85" dur="500" fill="hold"/>
                                        <p:tgtEl>
                                          <p:spTgt spid="2"/>
                                        </p:tgtEl>
                                        <p:attrNameLst>
                                          <p:attrName>ppt_y</p:attrName>
                                        </p:attrNameLst>
                                      </p:cBhvr>
                                      <p:tavLst>
                                        <p:tav tm="0">
                                          <p:val>
                                            <p:strVal val="1+#ppt_h/2"/>
                                          </p:val>
                                        </p:tav>
                                        <p:tav tm="100000">
                                          <p:val>
                                            <p:strVal val="#ppt_y"/>
                                          </p:val>
                                        </p:tav>
                                      </p:tavLst>
                                    </p:anim>
                                  </p:childTnLst>
                                </p:cTn>
                              </p:par>
                            </p:childTnLst>
                          </p:cTn>
                        </p:par>
                        <p:par>
                          <p:cTn id="86" fill="hold">
                            <p:stCondLst>
                              <p:cond delay="7250"/>
                            </p:stCondLst>
                            <p:childTnLst>
                              <p:par>
                                <p:cTn id="87" presetID="2" presetClass="entr" presetSubtype="4" fill="hold" grpId="0" nodeType="after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fill="hold"/>
                                        <p:tgtEl>
                                          <p:spTgt spid="25"/>
                                        </p:tgtEl>
                                        <p:attrNameLst>
                                          <p:attrName>ppt_x</p:attrName>
                                        </p:attrNameLst>
                                      </p:cBhvr>
                                      <p:tavLst>
                                        <p:tav tm="0">
                                          <p:val>
                                            <p:strVal val="#ppt_x"/>
                                          </p:val>
                                        </p:tav>
                                        <p:tav tm="100000">
                                          <p:val>
                                            <p:strVal val="#ppt_x"/>
                                          </p:val>
                                        </p:tav>
                                      </p:tavLst>
                                    </p:anim>
                                    <p:anim calcmode="lin" valueType="num">
                                      <p:cBhvr additive="base">
                                        <p:cTn id="90" dur="500" fill="hold"/>
                                        <p:tgtEl>
                                          <p:spTgt spid="25"/>
                                        </p:tgtEl>
                                        <p:attrNameLst>
                                          <p:attrName>ppt_y</p:attrName>
                                        </p:attrNameLst>
                                      </p:cBhvr>
                                      <p:tavLst>
                                        <p:tav tm="0">
                                          <p:val>
                                            <p:strVal val="1+#ppt_h/2"/>
                                          </p:val>
                                        </p:tav>
                                        <p:tav tm="100000">
                                          <p:val>
                                            <p:strVal val="#ppt_y"/>
                                          </p:val>
                                        </p:tav>
                                      </p:tavLst>
                                    </p:anim>
                                  </p:childTnLst>
                                </p:cTn>
                              </p:par>
                            </p:childTnLst>
                          </p:cTn>
                        </p:par>
                        <p:par>
                          <p:cTn id="91" fill="hold">
                            <p:stCondLst>
                              <p:cond delay="7750"/>
                            </p:stCondLst>
                            <p:childTnLst>
                              <p:par>
                                <p:cTn id="92" presetID="2" presetClass="entr" presetSubtype="4" fill="hold" grpId="0" nodeType="afterEffect">
                                  <p:stCondLst>
                                    <p:cond delay="0"/>
                                  </p:stCondLst>
                                  <p:childTnLst>
                                    <p:set>
                                      <p:cBhvr>
                                        <p:cTn id="93" dur="1" fill="hold">
                                          <p:stCondLst>
                                            <p:cond delay="0"/>
                                          </p:stCondLst>
                                        </p:cTn>
                                        <p:tgtEl>
                                          <p:spTgt spid="26"/>
                                        </p:tgtEl>
                                        <p:attrNameLst>
                                          <p:attrName>style.visibility</p:attrName>
                                        </p:attrNameLst>
                                      </p:cBhvr>
                                      <p:to>
                                        <p:strVal val="visible"/>
                                      </p:to>
                                    </p:set>
                                    <p:anim calcmode="lin" valueType="num">
                                      <p:cBhvr additive="base">
                                        <p:cTn id="94" dur="500" fill="hold"/>
                                        <p:tgtEl>
                                          <p:spTgt spid="26"/>
                                        </p:tgtEl>
                                        <p:attrNameLst>
                                          <p:attrName>ppt_x</p:attrName>
                                        </p:attrNameLst>
                                      </p:cBhvr>
                                      <p:tavLst>
                                        <p:tav tm="0">
                                          <p:val>
                                            <p:strVal val="#ppt_x"/>
                                          </p:val>
                                        </p:tav>
                                        <p:tav tm="100000">
                                          <p:val>
                                            <p:strVal val="#ppt_x"/>
                                          </p:val>
                                        </p:tav>
                                      </p:tavLst>
                                    </p:anim>
                                    <p:anim calcmode="lin" valueType="num">
                                      <p:cBhvr additive="base">
                                        <p:cTn id="95" dur="500" fill="hold"/>
                                        <p:tgtEl>
                                          <p:spTgt spid="26"/>
                                        </p:tgtEl>
                                        <p:attrNameLst>
                                          <p:attrName>ppt_y</p:attrName>
                                        </p:attrNameLst>
                                      </p:cBhvr>
                                      <p:tavLst>
                                        <p:tav tm="0">
                                          <p:val>
                                            <p:strVal val="1+#ppt_h/2"/>
                                          </p:val>
                                        </p:tav>
                                        <p:tav tm="100000">
                                          <p:val>
                                            <p:strVal val="#ppt_y"/>
                                          </p:val>
                                        </p:tav>
                                      </p:tavLst>
                                    </p:anim>
                                  </p:childTnLst>
                                </p:cTn>
                              </p:par>
                            </p:childTnLst>
                          </p:cTn>
                        </p:par>
                        <p:par>
                          <p:cTn id="96" fill="hold">
                            <p:stCondLst>
                              <p:cond delay="8250"/>
                            </p:stCondLst>
                            <p:childTnLst>
                              <p:par>
                                <p:cTn id="97" presetID="22" presetClass="entr" presetSubtype="2" fill="hold" nodeType="after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wipe(right)">
                                      <p:cBhvr>
                                        <p:cTn id="99" dur="500"/>
                                        <p:tgtEl>
                                          <p:spTgt spid="8"/>
                                        </p:tgtEl>
                                      </p:cBhvr>
                                    </p:animEffect>
                                  </p:childTnLst>
                                </p:cTn>
                              </p:par>
                            </p:childTnLst>
                          </p:cTn>
                        </p:par>
                        <p:par>
                          <p:cTn id="100" fill="hold">
                            <p:stCondLst>
                              <p:cond delay="8750"/>
                            </p:stCondLst>
                            <p:childTnLst>
                              <p:par>
                                <p:cTn id="101" presetID="22" presetClass="entr" presetSubtype="2" fill="hold" nodeType="after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right)">
                                      <p:cBhvr>
                                        <p:cTn id="103" dur="500"/>
                                        <p:tgtEl>
                                          <p:spTgt spid="6"/>
                                        </p:tgtEl>
                                      </p:cBhvr>
                                    </p:animEffect>
                                  </p:childTnLst>
                                </p:cTn>
                              </p:par>
                            </p:childTnLst>
                          </p:cTn>
                        </p:par>
                        <p:par>
                          <p:cTn id="104" fill="hold">
                            <p:stCondLst>
                              <p:cond delay="9250"/>
                            </p:stCondLst>
                            <p:childTnLst>
                              <p:par>
                                <p:cTn id="105" presetID="22" presetClass="entr" presetSubtype="8" fill="hold" nodeType="after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par>
                          <p:cTn id="108" fill="hold">
                            <p:stCondLst>
                              <p:cond delay="9750"/>
                            </p:stCondLst>
                            <p:childTnLst>
                              <p:par>
                                <p:cTn id="109" presetID="22" presetClass="entr" presetSubtype="8"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animEffect transition="in" filter="wipe(left)">
                                      <p:cBhvr>
                                        <p:cTn id="111" dur="500"/>
                                        <p:tgtEl>
                                          <p:spTgt spid="19"/>
                                        </p:tgtEl>
                                      </p:cBhvr>
                                    </p:animEffect>
                                  </p:childTnLst>
                                </p:cTn>
                              </p:par>
                            </p:childTnLst>
                          </p:cTn>
                        </p:par>
                        <p:par>
                          <p:cTn id="112" fill="hold">
                            <p:stCondLst>
                              <p:cond delay="10250"/>
                            </p:stCondLst>
                            <p:childTnLst>
                              <p:par>
                                <p:cTn id="113" presetID="22" presetClass="entr" presetSubtype="2" fill="hold" nodeType="after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wipe(right)">
                                      <p:cBhvr>
                                        <p:cTn id="115" dur="500"/>
                                        <p:tgtEl>
                                          <p:spTgt spid="10"/>
                                        </p:tgtEl>
                                      </p:cBhvr>
                                    </p:animEffect>
                                  </p:childTnLst>
                                </p:cTn>
                              </p:par>
                            </p:childTnLst>
                          </p:cTn>
                        </p:par>
                        <p:par>
                          <p:cTn id="116" fill="hold">
                            <p:stCondLst>
                              <p:cond delay="10750"/>
                            </p:stCondLst>
                            <p:childTnLst>
                              <p:par>
                                <p:cTn id="117" presetID="22" presetClass="entr" presetSubtype="2" fill="hold" nodeType="afterEffect">
                                  <p:stCondLst>
                                    <p:cond delay="0"/>
                                  </p:stCondLst>
                                  <p:childTnLst>
                                    <p:set>
                                      <p:cBhvr>
                                        <p:cTn id="118" dur="1" fill="hold">
                                          <p:stCondLst>
                                            <p:cond delay="0"/>
                                          </p:stCondLst>
                                        </p:cTn>
                                        <p:tgtEl>
                                          <p:spTgt spid="11"/>
                                        </p:tgtEl>
                                        <p:attrNameLst>
                                          <p:attrName>style.visibility</p:attrName>
                                        </p:attrNameLst>
                                      </p:cBhvr>
                                      <p:to>
                                        <p:strVal val="visible"/>
                                      </p:to>
                                    </p:set>
                                    <p:animEffect transition="in" filter="wipe(right)">
                                      <p:cBhvr>
                                        <p:cTn id="119" dur="500"/>
                                        <p:tgtEl>
                                          <p:spTgt spid="11"/>
                                        </p:tgtEl>
                                      </p:cBhvr>
                                    </p:animEffect>
                                  </p:childTnLst>
                                </p:cTn>
                              </p:par>
                            </p:childTnLst>
                          </p:cTn>
                        </p:par>
                        <p:par>
                          <p:cTn id="120" fill="hold">
                            <p:stCondLst>
                              <p:cond delay="11250"/>
                            </p:stCondLst>
                            <p:childTnLst>
                              <p:par>
                                <p:cTn id="121" presetID="22" presetClass="entr" presetSubtype="2" fill="hold" nodeType="after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wipe(right)">
                                      <p:cBhvr>
                                        <p:cTn id="123" dur="500"/>
                                        <p:tgtEl>
                                          <p:spTgt spid="20"/>
                                        </p:tgtEl>
                                      </p:cBhvr>
                                    </p:animEffect>
                                  </p:childTnLst>
                                </p:cTn>
                              </p:par>
                            </p:childTnLst>
                          </p:cTn>
                        </p:par>
                        <p:par>
                          <p:cTn id="124" fill="hold">
                            <p:stCondLst>
                              <p:cond delay="11750"/>
                            </p:stCondLst>
                            <p:childTnLst>
                              <p:par>
                                <p:cTn id="125" presetID="22" presetClass="entr" presetSubtype="2" fill="hold" nodeType="afterEffect">
                                  <p:stCondLst>
                                    <p:cond delay="0"/>
                                  </p:stCondLst>
                                  <p:childTnLst>
                                    <p:set>
                                      <p:cBhvr>
                                        <p:cTn id="126" dur="1" fill="hold">
                                          <p:stCondLst>
                                            <p:cond delay="0"/>
                                          </p:stCondLst>
                                        </p:cTn>
                                        <p:tgtEl>
                                          <p:spTgt spid="18"/>
                                        </p:tgtEl>
                                        <p:attrNameLst>
                                          <p:attrName>style.visibility</p:attrName>
                                        </p:attrNameLst>
                                      </p:cBhvr>
                                      <p:to>
                                        <p:strVal val="visible"/>
                                      </p:to>
                                    </p:set>
                                    <p:animEffect transition="in" filter="wipe(right)">
                                      <p:cBhvr>
                                        <p:cTn id="127" dur="500"/>
                                        <p:tgtEl>
                                          <p:spTgt spid="18"/>
                                        </p:tgtEl>
                                      </p:cBhvr>
                                    </p:animEffect>
                                  </p:childTnLst>
                                </p:cTn>
                              </p:par>
                              <p:par>
                                <p:cTn id="128" presetID="20" presetClass="entr" presetSubtype="0" fill="hold" nodeType="withEffect">
                                  <p:stCondLst>
                                    <p:cond delay="0"/>
                                  </p:stCondLst>
                                  <p:childTnLst>
                                    <p:set>
                                      <p:cBhvr>
                                        <p:cTn id="129" dur="1" fill="hold">
                                          <p:stCondLst>
                                            <p:cond delay="0"/>
                                          </p:stCondLst>
                                        </p:cTn>
                                        <p:tgtEl>
                                          <p:spTgt spid="1030"/>
                                        </p:tgtEl>
                                        <p:attrNameLst>
                                          <p:attrName>style.visibility</p:attrName>
                                        </p:attrNameLst>
                                      </p:cBhvr>
                                      <p:to>
                                        <p:strVal val="visible"/>
                                      </p:to>
                                    </p:set>
                                    <p:animEffect transition="in" filter="wedge">
                                      <p:cBhvr>
                                        <p:cTn id="130" dur="250"/>
                                        <p:tgtEl>
                                          <p:spTgt spid="1030"/>
                                        </p:tgtEl>
                                      </p:cBhvr>
                                    </p:animEffect>
                                  </p:childTnLst>
                                </p:cTn>
                              </p:par>
                              <p:par>
                                <p:cTn id="131" presetID="20" presetClass="entr" presetSubtype="0" fill="hold" grpId="0" nodeType="withEffect">
                                  <p:stCondLst>
                                    <p:cond delay="0"/>
                                  </p:stCondLst>
                                  <p:childTnLst>
                                    <p:set>
                                      <p:cBhvr>
                                        <p:cTn id="132" dur="1" fill="hold">
                                          <p:stCondLst>
                                            <p:cond delay="0"/>
                                          </p:stCondLst>
                                        </p:cTn>
                                        <p:tgtEl>
                                          <p:spTgt spid="5"/>
                                        </p:tgtEl>
                                        <p:attrNameLst>
                                          <p:attrName>style.visibility</p:attrName>
                                        </p:attrNameLst>
                                      </p:cBhvr>
                                      <p:to>
                                        <p:strVal val="visible"/>
                                      </p:to>
                                    </p:set>
                                    <p:animEffect transition="in" filter="wedge">
                                      <p:cBhvr>
                                        <p:cTn id="133" dur="250"/>
                                        <p:tgtEl>
                                          <p:spTgt spid="5"/>
                                        </p:tgtEl>
                                      </p:cBhvr>
                                    </p:animEffect>
                                  </p:childTnLst>
                                </p:cTn>
                              </p:par>
                              <p:par>
                                <p:cTn id="134" presetID="20" presetClass="entr" presetSubtype="0" fill="hold" nodeType="withEffect">
                                  <p:stCondLst>
                                    <p:cond delay="0"/>
                                  </p:stCondLst>
                                  <p:childTnLst>
                                    <p:set>
                                      <p:cBhvr>
                                        <p:cTn id="135" dur="1" fill="hold">
                                          <p:stCondLst>
                                            <p:cond delay="0"/>
                                          </p:stCondLst>
                                        </p:cTn>
                                        <p:tgtEl>
                                          <p:spTgt spid="1036"/>
                                        </p:tgtEl>
                                        <p:attrNameLst>
                                          <p:attrName>style.visibility</p:attrName>
                                        </p:attrNameLst>
                                      </p:cBhvr>
                                      <p:to>
                                        <p:strVal val="visible"/>
                                      </p:to>
                                    </p:set>
                                    <p:animEffect transition="in" filter="wedge">
                                      <p:cBhvr>
                                        <p:cTn id="136" dur="250"/>
                                        <p:tgtEl>
                                          <p:spTgt spid="1036"/>
                                        </p:tgtEl>
                                      </p:cBhvr>
                                    </p:animEffect>
                                  </p:childTnLst>
                                </p:cTn>
                              </p:par>
                              <p:par>
                                <p:cTn id="137" presetID="20" presetClass="entr" presetSubtype="0" fill="hold" nodeType="withEffect">
                                  <p:stCondLst>
                                    <p:cond delay="0"/>
                                  </p:stCondLst>
                                  <p:childTnLst>
                                    <p:set>
                                      <p:cBhvr>
                                        <p:cTn id="138" dur="1" fill="hold">
                                          <p:stCondLst>
                                            <p:cond delay="0"/>
                                          </p:stCondLst>
                                        </p:cTn>
                                        <p:tgtEl>
                                          <p:spTgt spid="1038"/>
                                        </p:tgtEl>
                                        <p:attrNameLst>
                                          <p:attrName>style.visibility</p:attrName>
                                        </p:attrNameLst>
                                      </p:cBhvr>
                                      <p:to>
                                        <p:strVal val="visible"/>
                                      </p:to>
                                    </p:set>
                                    <p:animEffect transition="in" filter="wedge">
                                      <p:cBhvr>
                                        <p:cTn id="139" dur="250"/>
                                        <p:tgtEl>
                                          <p:spTgt spid="1038"/>
                                        </p:tgtEl>
                                      </p:cBhvr>
                                    </p:animEffect>
                                  </p:childTnLst>
                                </p:cTn>
                              </p:par>
                            </p:childTnLst>
                          </p:cTn>
                        </p:par>
                      </p:childTnLst>
                    </p:cTn>
                  </p:par>
                  <p:par>
                    <p:cTn id="140" fill="hold">
                      <p:stCondLst>
                        <p:cond delay="indefinite"/>
                      </p:stCondLst>
                      <p:childTnLst>
                        <p:par>
                          <p:cTn id="141" fill="hold">
                            <p:stCondLst>
                              <p:cond delay="0"/>
                            </p:stCondLst>
                            <p:childTnLst>
                              <p:par>
                                <p:cTn id="142" presetID="43" presetClass="entr" presetSubtype="0" fill="hold" grpId="0" nodeType="click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fade">
                                      <p:cBhvr>
                                        <p:cTn id="144" dur="100"/>
                                        <p:tgtEl>
                                          <p:spTgt spid="14"/>
                                        </p:tgtEl>
                                      </p:cBhvr>
                                    </p:animEffect>
                                    <p:anim calcmode="lin" valueType="num">
                                      <p:cBhvr>
                                        <p:cTn id="145" dur="400" fill="hold"/>
                                        <p:tgtEl>
                                          <p:spTgt spid="14"/>
                                        </p:tgtEl>
                                        <p:attrNameLst>
                                          <p:attrName>ppt_x</p:attrName>
                                        </p:attrNameLst>
                                      </p:cBhvr>
                                      <p:tavLst>
                                        <p:tav tm="0">
                                          <p:val>
                                            <p:strVal val="#ppt_x"/>
                                          </p:val>
                                        </p:tav>
                                        <p:tav tm="100000">
                                          <p:val>
                                            <p:strVal val="#ppt_x"/>
                                          </p:val>
                                        </p:tav>
                                      </p:tavLst>
                                    </p:anim>
                                    <p:anim calcmode="lin" valueType="num">
                                      <p:cBhvr>
                                        <p:cTn id="146" dur="400" fill="hold"/>
                                        <p:tgtEl>
                                          <p:spTgt spid="14"/>
                                        </p:tgtEl>
                                        <p:attrNameLst>
                                          <p:attrName>ppt_y</p:attrName>
                                        </p:attrNameLst>
                                      </p:cBhvr>
                                      <p:tavLst>
                                        <p:tav tm="0">
                                          <p:val>
                                            <p:strVal val="#ppt_y+0.31"/>
                                          </p:val>
                                        </p:tav>
                                        <p:tav tm="100000">
                                          <p:val>
                                            <p:strVal val="#ppt_y+0.31"/>
                                          </p:val>
                                        </p:tav>
                                      </p:tavLst>
                                    </p:anim>
                                    <p:anim calcmode="lin" valueType="num">
                                      <p:cBhvr>
                                        <p:cTn id="147" dur="600" decel="50000" fill="hold">
                                          <p:stCondLst>
                                            <p:cond delay="400"/>
                                          </p:stCondLst>
                                        </p:cTn>
                                        <p:tgtEl>
                                          <p:spTgt spid="1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48" dur="600" decel="50000" fill="hold">
                                          <p:stCondLst>
                                            <p:cond delay="400"/>
                                          </p:stCondLst>
                                        </p:cTn>
                                        <p:tgtEl>
                                          <p:spTgt spid="1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2" grpId="0" animBg="1"/>
      <p:bldP spid="12" grpId="0" animBg="1"/>
      <p:bldP spid="25" grpId="0" animBg="1"/>
      <p:bldP spid="26" grpId="0" animBg="1"/>
      <p:bldP spid="3" grpId="0" animBg="1"/>
      <p:bldP spid="3" grpId="1" animBg="1"/>
      <p:bldP spid="7" grpId="0"/>
      <p:bldP spid="9" grpId="0" animBg="1"/>
      <p:bldP spid="17" grpId="0" animBg="1"/>
      <p:bldP spid="21" grpId="0" animBg="1"/>
      <p:bldP spid="23" grpId="0" animBg="1"/>
      <p:bldP spid="29"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BF2F4C-260F-E93C-D203-C6008FCA3921}"/>
              </a:ext>
            </a:extLst>
          </p:cNvPr>
          <p:cNvSpPr/>
          <p:nvPr/>
        </p:nvSpPr>
        <p:spPr>
          <a:xfrm>
            <a:off x="838200" y="2538846"/>
            <a:ext cx="1752600"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KOPIA</a:t>
            </a:r>
          </a:p>
        </p:txBody>
      </p:sp>
      <p:sp>
        <p:nvSpPr>
          <p:cNvPr id="6" name="Rectangle 5">
            <a:extLst>
              <a:ext uri="{FF2B5EF4-FFF2-40B4-BE49-F238E27FC236}">
                <a16:creationId xmlns:a16="http://schemas.microsoft.com/office/drawing/2014/main" id="{55438846-6F3E-DD49-5B9E-8FFBFBC9706E}"/>
              </a:ext>
            </a:extLst>
          </p:cNvPr>
          <p:cNvSpPr/>
          <p:nvPr/>
        </p:nvSpPr>
        <p:spPr>
          <a:xfrm>
            <a:off x="16220222" y="2507673"/>
            <a:ext cx="1828800" cy="137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Backup Kubernetes resources </a:t>
            </a:r>
          </a:p>
        </p:txBody>
      </p:sp>
      <p:sp>
        <p:nvSpPr>
          <p:cNvPr id="8" name="Right Arrow 7">
            <a:extLst>
              <a:ext uri="{FF2B5EF4-FFF2-40B4-BE49-F238E27FC236}">
                <a16:creationId xmlns:a16="http://schemas.microsoft.com/office/drawing/2014/main" id="{1E2D88EE-98E3-AD95-3701-A34571C7FB79}"/>
              </a:ext>
            </a:extLst>
          </p:cNvPr>
          <p:cNvSpPr/>
          <p:nvPr/>
        </p:nvSpPr>
        <p:spPr>
          <a:xfrm rot="5400000">
            <a:off x="4145970" y="1425866"/>
            <a:ext cx="1192647" cy="100791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E9218C-8133-1550-4B21-BD954FC016A0}"/>
              </a:ext>
            </a:extLst>
          </p:cNvPr>
          <p:cNvSpPr/>
          <p:nvPr/>
        </p:nvSpPr>
        <p:spPr>
          <a:xfrm>
            <a:off x="3411680" y="2476500"/>
            <a:ext cx="2542308" cy="14339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CSI</a:t>
            </a:r>
            <a:r>
              <a:rPr lang="en-US" dirty="0"/>
              <a:t> </a:t>
            </a:r>
            <a:r>
              <a:rPr lang="en-US" sz="3200" dirty="0"/>
              <a:t>Plug-in</a:t>
            </a:r>
          </a:p>
        </p:txBody>
      </p:sp>
      <p:sp>
        <p:nvSpPr>
          <p:cNvPr id="10" name="Right Arrow 9">
            <a:extLst>
              <a:ext uri="{FF2B5EF4-FFF2-40B4-BE49-F238E27FC236}">
                <a16:creationId xmlns:a16="http://schemas.microsoft.com/office/drawing/2014/main" id="{1C00A33F-5E48-07C1-F75D-B47FFA643AC2}"/>
              </a:ext>
            </a:extLst>
          </p:cNvPr>
          <p:cNvSpPr/>
          <p:nvPr/>
        </p:nvSpPr>
        <p:spPr>
          <a:xfrm rot="5400000">
            <a:off x="3569566" y="4754708"/>
            <a:ext cx="2731077" cy="6096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n 10">
            <a:extLst>
              <a:ext uri="{FF2B5EF4-FFF2-40B4-BE49-F238E27FC236}">
                <a16:creationId xmlns:a16="http://schemas.microsoft.com/office/drawing/2014/main" id="{001859B6-2D54-29DC-E5FE-33205639B3E3}"/>
              </a:ext>
            </a:extLst>
          </p:cNvPr>
          <p:cNvSpPr/>
          <p:nvPr/>
        </p:nvSpPr>
        <p:spPr>
          <a:xfrm>
            <a:off x="1839191" y="4685148"/>
            <a:ext cx="2542309" cy="38100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Mover</a:t>
            </a:r>
          </a:p>
        </p:txBody>
      </p:sp>
      <p:sp>
        <p:nvSpPr>
          <p:cNvPr id="12" name="Rectangle 11">
            <a:extLst>
              <a:ext uri="{FF2B5EF4-FFF2-40B4-BE49-F238E27FC236}">
                <a16:creationId xmlns:a16="http://schemas.microsoft.com/office/drawing/2014/main" id="{BE9B09AD-007B-9E9C-8A56-B354AB1124FE}"/>
              </a:ext>
            </a:extLst>
          </p:cNvPr>
          <p:cNvSpPr/>
          <p:nvPr/>
        </p:nvSpPr>
        <p:spPr>
          <a:xfrm>
            <a:off x="48491" y="6359237"/>
            <a:ext cx="1752600" cy="990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Backup File System</a:t>
            </a:r>
          </a:p>
        </p:txBody>
      </p:sp>
      <p:sp>
        <p:nvSpPr>
          <p:cNvPr id="13" name="Rectangle 12">
            <a:extLst>
              <a:ext uri="{FF2B5EF4-FFF2-40B4-BE49-F238E27FC236}">
                <a16:creationId xmlns:a16="http://schemas.microsoft.com/office/drawing/2014/main" id="{507CAC39-9E38-24BA-D3CF-989C6A45E5B4}"/>
              </a:ext>
            </a:extLst>
          </p:cNvPr>
          <p:cNvSpPr/>
          <p:nvPr/>
        </p:nvSpPr>
        <p:spPr>
          <a:xfrm>
            <a:off x="4170218" y="6425046"/>
            <a:ext cx="1752600" cy="990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CSI Volume</a:t>
            </a:r>
          </a:p>
          <a:p>
            <a:pPr algn="ctr"/>
            <a:r>
              <a:rPr lang="en-US" dirty="0"/>
              <a:t>snapshot</a:t>
            </a:r>
          </a:p>
        </p:txBody>
      </p:sp>
      <p:sp>
        <p:nvSpPr>
          <p:cNvPr id="14" name="Right Arrow 13">
            <a:extLst>
              <a:ext uri="{FF2B5EF4-FFF2-40B4-BE49-F238E27FC236}">
                <a16:creationId xmlns:a16="http://schemas.microsoft.com/office/drawing/2014/main" id="{CAC1065F-A717-AC61-8953-64C5C6917239}"/>
              </a:ext>
            </a:extLst>
          </p:cNvPr>
          <p:cNvSpPr/>
          <p:nvPr/>
        </p:nvSpPr>
        <p:spPr>
          <a:xfrm rot="5400000">
            <a:off x="1436833" y="6317097"/>
            <a:ext cx="3111498" cy="609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32E946B-7872-81C0-74DB-683E04BE3C96}"/>
              </a:ext>
            </a:extLst>
          </p:cNvPr>
          <p:cNvSpPr/>
          <p:nvPr/>
        </p:nvSpPr>
        <p:spPr>
          <a:xfrm>
            <a:off x="2195945" y="8177646"/>
            <a:ext cx="1752600" cy="990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CSI Snapshot</a:t>
            </a:r>
          </a:p>
          <a:p>
            <a:pPr algn="ctr"/>
            <a:r>
              <a:rPr lang="en-US" dirty="0"/>
              <a:t>Data movement</a:t>
            </a:r>
          </a:p>
        </p:txBody>
      </p:sp>
      <p:sp>
        <p:nvSpPr>
          <p:cNvPr id="17" name="Rectangle 16">
            <a:extLst>
              <a:ext uri="{FF2B5EF4-FFF2-40B4-BE49-F238E27FC236}">
                <a16:creationId xmlns:a16="http://schemas.microsoft.com/office/drawing/2014/main" id="{82093CF0-ED18-0776-7F39-C43BAE6F1DB1}"/>
              </a:ext>
            </a:extLst>
          </p:cNvPr>
          <p:cNvSpPr/>
          <p:nvPr/>
        </p:nvSpPr>
        <p:spPr>
          <a:xfrm>
            <a:off x="6542809" y="6425046"/>
            <a:ext cx="1752600" cy="990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Native Volume</a:t>
            </a:r>
          </a:p>
          <a:p>
            <a:pPr algn="ctr"/>
            <a:r>
              <a:rPr lang="en-US" dirty="0"/>
              <a:t>snapshot</a:t>
            </a:r>
          </a:p>
        </p:txBody>
      </p:sp>
      <p:sp>
        <p:nvSpPr>
          <p:cNvPr id="18" name="Rectangle 17">
            <a:extLst>
              <a:ext uri="{FF2B5EF4-FFF2-40B4-BE49-F238E27FC236}">
                <a16:creationId xmlns:a16="http://schemas.microsoft.com/office/drawing/2014/main" id="{2588A190-7289-D91B-39F4-8C224B13E1C9}"/>
              </a:ext>
            </a:extLst>
          </p:cNvPr>
          <p:cNvSpPr/>
          <p:nvPr/>
        </p:nvSpPr>
        <p:spPr>
          <a:xfrm>
            <a:off x="9237524" y="6359237"/>
            <a:ext cx="1752600" cy="990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Object Storage for backup</a:t>
            </a:r>
          </a:p>
        </p:txBody>
      </p:sp>
      <p:sp>
        <p:nvSpPr>
          <p:cNvPr id="19" name="Left-right-up Arrow 18">
            <a:extLst>
              <a:ext uri="{FF2B5EF4-FFF2-40B4-BE49-F238E27FC236}">
                <a16:creationId xmlns:a16="http://schemas.microsoft.com/office/drawing/2014/main" id="{6F5819F1-8ADF-E407-8E45-06DEF149BD9B}"/>
              </a:ext>
            </a:extLst>
          </p:cNvPr>
          <p:cNvSpPr/>
          <p:nvPr/>
        </p:nvSpPr>
        <p:spPr>
          <a:xfrm>
            <a:off x="7172612" y="3238500"/>
            <a:ext cx="2661812" cy="2130137"/>
          </a:xfrm>
          <a:prstGeom prst="leftRightUp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nt Arrow 19">
            <a:extLst>
              <a:ext uri="{FF2B5EF4-FFF2-40B4-BE49-F238E27FC236}">
                <a16:creationId xmlns:a16="http://schemas.microsoft.com/office/drawing/2014/main" id="{151083BE-B812-4A8B-66F7-65FC6163B907}"/>
              </a:ext>
            </a:extLst>
          </p:cNvPr>
          <p:cNvSpPr/>
          <p:nvPr/>
        </p:nvSpPr>
        <p:spPr>
          <a:xfrm rot="5400000">
            <a:off x="8787249" y="4714011"/>
            <a:ext cx="1690254" cy="1600201"/>
          </a:xfrm>
          <a:prstGeom prst="bentArrow">
            <a:avLst>
              <a:gd name="adj1" fmla="val 25000"/>
              <a:gd name="adj2" fmla="val 22916"/>
              <a:gd name="adj3" fmla="val 25000"/>
              <a:gd name="adj4" fmla="val 4375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Bent Arrow 20">
            <a:extLst>
              <a:ext uri="{FF2B5EF4-FFF2-40B4-BE49-F238E27FC236}">
                <a16:creationId xmlns:a16="http://schemas.microsoft.com/office/drawing/2014/main" id="{0A5060B9-50F9-4FC6-BEF7-6A39FB0BF24A}"/>
              </a:ext>
            </a:extLst>
          </p:cNvPr>
          <p:cNvSpPr/>
          <p:nvPr/>
        </p:nvSpPr>
        <p:spPr>
          <a:xfrm rot="5400000" flipV="1">
            <a:off x="6551472" y="4746915"/>
            <a:ext cx="1756062" cy="1600200"/>
          </a:xfrm>
          <a:prstGeom prst="ben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56178FBF-4275-BA4E-6F0B-BD43F0BAC1E3}"/>
              </a:ext>
            </a:extLst>
          </p:cNvPr>
          <p:cNvSpPr/>
          <p:nvPr/>
        </p:nvSpPr>
        <p:spPr>
          <a:xfrm>
            <a:off x="11772906" y="6418119"/>
            <a:ext cx="2095493" cy="990600"/>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Backup </a:t>
            </a:r>
            <a:r>
              <a:rPr lang="en-US" dirty="0" err="1"/>
              <a:t>Openshift</a:t>
            </a:r>
            <a:r>
              <a:rPr lang="en-US" dirty="0"/>
              <a:t> resources</a:t>
            </a:r>
          </a:p>
        </p:txBody>
      </p:sp>
      <p:sp>
        <p:nvSpPr>
          <p:cNvPr id="23" name="Rectangle 22">
            <a:extLst>
              <a:ext uri="{FF2B5EF4-FFF2-40B4-BE49-F238E27FC236}">
                <a16:creationId xmlns:a16="http://schemas.microsoft.com/office/drawing/2014/main" id="{315CC4F1-52FB-8B1E-F417-4013294F2300}"/>
              </a:ext>
            </a:extLst>
          </p:cNvPr>
          <p:cNvSpPr/>
          <p:nvPr/>
        </p:nvSpPr>
        <p:spPr>
          <a:xfrm>
            <a:off x="14467622" y="6352310"/>
            <a:ext cx="1752600" cy="990600"/>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Backup Internal</a:t>
            </a:r>
          </a:p>
          <a:p>
            <a:pPr algn="ctr"/>
            <a:r>
              <a:rPr lang="en-US" dirty="0"/>
              <a:t>Container Images</a:t>
            </a:r>
          </a:p>
        </p:txBody>
      </p:sp>
      <p:sp>
        <p:nvSpPr>
          <p:cNvPr id="24" name="Left-right-up Arrow 23">
            <a:extLst>
              <a:ext uri="{FF2B5EF4-FFF2-40B4-BE49-F238E27FC236}">
                <a16:creationId xmlns:a16="http://schemas.microsoft.com/office/drawing/2014/main" id="{9FF03232-552B-5854-EADF-EE628E0E8AF8}"/>
              </a:ext>
            </a:extLst>
          </p:cNvPr>
          <p:cNvSpPr/>
          <p:nvPr/>
        </p:nvSpPr>
        <p:spPr>
          <a:xfrm>
            <a:off x="12381350" y="3547631"/>
            <a:ext cx="2720118" cy="1756062"/>
          </a:xfrm>
          <a:prstGeom prst="leftRightUp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Bent Arrow 24">
            <a:extLst>
              <a:ext uri="{FF2B5EF4-FFF2-40B4-BE49-F238E27FC236}">
                <a16:creationId xmlns:a16="http://schemas.microsoft.com/office/drawing/2014/main" id="{74E6B2E1-9366-64A8-FE75-6498CD7D622C}"/>
              </a:ext>
            </a:extLst>
          </p:cNvPr>
          <p:cNvSpPr/>
          <p:nvPr/>
        </p:nvSpPr>
        <p:spPr>
          <a:xfrm rot="5400000">
            <a:off x="14017347" y="4707084"/>
            <a:ext cx="1690254" cy="1600201"/>
          </a:xfrm>
          <a:prstGeom prst="bentArrow">
            <a:avLst>
              <a:gd name="adj1" fmla="val 25000"/>
              <a:gd name="adj2" fmla="val 22916"/>
              <a:gd name="adj3" fmla="val 25000"/>
              <a:gd name="adj4" fmla="val 4375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Bent Arrow 25">
            <a:extLst>
              <a:ext uri="{FF2B5EF4-FFF2-40B4-BE49-F238E27FC236}">
                <a16:creationId xmlns:a16="http://schemas.microsoft.com/office/drawing/2014/main" id="{568BFDBA-2AAA-0D04-B094-51E04964BF59}"/>
              </a:ext>
            </a:extLst>
          </p:cNvPr>
          <p:cNvSpPr/>
          <p:nvPr/>
        </p:nvSpPr>
        <p:spPr>
          <a:xfrm rot="5400000" flipV="1">
            <a:off x="11781570" y="4739988"/>
            <a:ext cx="1756062" cy="1600200"/>
          </a:xfrm>
          <a:prstGeom prst="ben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Bent Arrow 26">
            <a:extLst>
              <a:ext uri="{FF2B5EF4-FFF2-40B4-BE49-F238E27FC236}">
                <a16:creationId xmlns:a16="http://schemas.microsoft.com/office/drawing/2014/main" id="{FE8B22C1-15F5-C18B-245C-D9B31CBFFACF}"/>
              </a:ext>
            </a:extLst>
          </p:cNvPr>
          <p:cNvSpPr/>
          <p:nvPr/>
        </p:nvSpPr>
        <p:spPr>
          <a:xfrm rot="5400000" flipV="1">
            <a:off x="2790391" y="-962458"/>
            <a:ext cx="1853915" cy="5148696"/>
          </a:xfrm>
          <a:prstGeom prst="ben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Bent Arrow 27">
            <a:extLst>
              <a:ext uri="{FF2B5EF4-FFF2-40B4-BE49-F238E27FC236}">
                <a16:creationId xmlns:a16="http://schemas.microsoft.com/office/drawing/2014/main" id="{C0C4B592-5947-AAA0-9A0B-FF1424B722BB}"/>
              </a:ext>
            </a:extLst>
          </p:cNvPr>
          <p:cNvSpPr/>
          <p:nvPr/>
        </p:nvSpPr>
        <p:spPr>
          <a:xfrm rot="5400000">
            <a:off x="6140163" y="371476"/>
            <a:ext cx="1982934" cy="2542309"/>
          </a:xfrm>
          <a:prstGeom prst="bentArrow">
            <a:avLst>
              <a:gd name="adj1" fmla="val 25000"/>
              <a:gd name="adj2" fmla="val 22916"/>
              <a:gd name="adj3" fmla="val 24134"/>
              <a:gd name="adj4" fmla="val 4375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Bent Arrow 28">
            <a:extLst>
              <a:ext uri="{FF2B5EF4-FFF2-40B4-BE49-F238E27FC236}">
                <a16:creationId xmlns:a16="http://schemas.microsoft.com/office/drawing/2014/main" id="{0581F944-D50E-E05C-32D7-9FDDBB523F35}"/>
              </a:ext>
            </a:extLst>
          </p:cNvPr>
          <p:cNvSpPr/>
          <p:nvPr/>
        </p:nvSpPr>
        <p:spPr>
          <a:xfrm rot="5400000">
            <a:off x="8961296" y="-1680730"/>
            <a:ext cx="1982934" cy="6646720"/>
          </a:xfrm>
          <a:prstGeom prst="bentArrow">
            <a:avLst>
              <a:gd name="adj1" fmla="val 25000"/>
              <a:gd name="adj2" fmla="val 22916"/>
              <a:gd name="adj3" fmla="val 24134"/>
              <a:gd name="adj4" fmla="val 4375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Bent Arrow 29">
            <a:extLst>
              <a:ext uri="{FF2B5EF4-FFF2-40B4-BE49-F238E27FC236}">
                <a16:creationId xmlns:a16="http://schemas.microsoft.com/office/drawing/2014/main" id="{52D643B3-7090-C9B5-0C84-8550BE0508DA}"/>
              </a:ext>
            </a:extLst>
          </p:cNvPr>
          <p:cNvSpPr/>
          <p:nvPr/>
        </p:nvSpPr>
        <p:spPr>
          <a:xfrm rot="5400000">
            <a:off x="13564466" y="-1679865"/>
            <a:ext cx="1982934" cy="6646720"/>
          </a:xfrm>
          <a:prstGeom prst="bentArrow">
            <a:avLst>
              <a:gd name="adj1" fmla="val 25000"/>
              <a:gd name="adj2" fmla="val 22916"/>
              <a:gd name="adj3" fmla="val 24134"/>
              <a:gd name="adj4" fmla="val 4375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5ACF4545-9091-E7E8-FFD2-52212BB2CC02}"/>
              </a:ext>
            </a:extLst>
          </p:cNvPr>
          <p:cNvSpPr/>
          <p:nvPr/>
        </p:nvSpPr>
        <p:spPr>
          <a:xfrm>
            <a:off x="3778827" y="211282"/>
            <a:ext cx="2133600" cy="1371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VELERO</a:t>
            </a:r>
          </a:p>
          <a:p>
            <a:pPr algn="ctr"/>
            <a:endParaRPr lang="en-US" sz="3200" dirty="0">
              <a:solidFill>
                <a:schemeClr val="bg1"/>
              </a:solidFill>
            </a:endParaRPr>
          </a:p>
        </p:txBody>
      </p:sp>
      <p:sp>
        <p:nvSpPr>
          <p:cNvPr id="31" name="Bent Up Arrow 30">
            <a:extLst>
              <a:ext uri="{FF2B5EF4-FFF2-40B4-BE49-F238E27FC236}">
                <a16:creationId xmlns:a16="http://schemas.microsoft.com/office/drawing/2014/main" id="{6CA30DD7-E07C-39D0-BCE6-99AB77C659BF}"/>
              </a:ext>
            </a:extLst>
          </p:cNvPr>
          <p:cNvSpPr/>
          <p:nvPr/>
        </p:nvSpPr>
        <p:spPr>
          <a:xfrm rot="5400000">
            <a:off x="883516" y="4044086"/>
            <a:ext cx="1295399" cy="903432"/>
          </a:xfrm>
          <a:prstGeom prst="bentUpArrow">
            <a:avLst>
              <a:gd name="adj1" fmla="val 25000"/>
              <a:gd name="adj2" fmla="val 30303"/>
              <a:gd name="adj3" fmla="val 25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Bent Up Arrow 31">
            <a:extLst>
              <a:ext uri="{FF2B5EF4-FFF2-40B4-BE49-F238E27FC236}">
                <a16:creationId xmlns:a16="http://schemas.microsoft.com/office/drawing/2014/main" id="{19A7479A-D4A2-DD88-637D-A52B82FB2902}"/>
              </a:ext>
            </a:extLst>
          </p:cNvPr>
          <p:cNvSpPr/>
          <p:nvPr/>
        </p:nvSpPr>
        <p:spPr>
          <a:xfrm rot="5400000" flipV="1">
            <a:off x="3987223" y="4049286"/>
            <a:ext cx="1295399" cy="811644"/>
          </a:xfrm>
          <a:prstGeom prst="bentUpArrow">
            <a:avLst>
              <a:gd name="adj1" fmla="val 25000"/>
              <a:gd name="adj2" fmla="val 30303"/>
              <a:gd name="adj3" fmla="val 25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00CCDA00-439F-2A5E-64ED-684DA42F3C9B}"/>
              </a:ext>
            </a:extLst>
          </p:cNvPr>
          <p:cNvSpPr/>
          <p:nvPr/>
        </p:nvSpPr>
        <p:spPr>
          <a:xfrm rot="5400000">
            <a:off x="-186179" y="4706216"/>
            <a:ext cx="2731077" cy="609600"/>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A4485D2-7C10-4312-BCBE-C7E1E53438DF}"/>
              </a:ext>
            </a:extLst>
          </p:cNvPr>
          <p:cNvSpPr/>
          <p:nvPr/>
        </p:nvSpPr>
        <p:spPr>
          <a:xfrm>
            <a:off x="6542809" y="2476499"/>
            <a:ext cx="3200400" cy="143394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Cloud Provider Plug-ins</a:t>
            </a:r>
          </a:p>
        </p:txBody>
      </p:sp>
      <p:sp>
        <p:nvSpPr>
          <p:cNvPr id="5" name="Rectangle 4">
            <a:extLst>
              <a:ext uri="{FF2B5EF4-FFF2-40B4-BE49-F238E27FC236}">
                <a16:creationId xmlns:a16="http://schemas.microsoft.com/office/drawing/2014/main" id="{8CA125C4-3FB2-0CB6-8F30-1F6624245C8E}"/>
              </a:ext>
            </a:extLst>
          </p:cNvPr>
          <p:cNvSpPr/>
          <p:nvPr/>
        </p:nvSpPr>
        <p:spPr>
          <a:xfrm>
            <a:off x="11197937" y="2538846"/>
            <a:ext cx="3380518" cy="1371600"/>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err="1"/>
              <a:t>Openshift</a:t>
            </a:r>
            <a:r>
              <a:rPr lang="en-US" sz="3200" dirty="0"/>
              <a:t> Plug-in</a:t>
            </a:r>
          </a:p>
        </p:txBody>
      </p:sp>
    </p:spTree>
    <p:extLst>
      <p:ext uri="{BB962C8B-B14F-4D97-AF65-F5344CB8AC3E}">
        <p14:creationId xmlns:p14="http://schemas.microsoft.com/office/powerpoint/2010/main" val="310563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par>
                          <p:cTn id="24" fill="hold">
                            <p:stCondLst>
                              <p:cond delay="1000"/>
                            </p:stCondLst>
                            <p:childTnLst>
                              <p:par>
                                <p:cTn id="25" presetID="9"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par>
                          <p:cTn id="28" fill="hold">
                            <p:stCondLst>
                              <p:cond delay="1500"/>
                            </p:stCondLst>
                            <p:childTnLst>
                              <p:par>
                                <p:cTn id="29" presetID="9"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childTnLst>
                          </p:cTn>
                        </p:par>
                        <p:par>
                          <p:cTn id="32" fill="hold">
                            <p:stCondLst>
                              <p:cond delay="2000"/>
                            </p:stCondLst>
                            <p:childTnLst>
                              <p:par>
                                <p:cTn id="33" presetID="9"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par>
                          <p:cTn id="36" fill="hold">
                            <p:stCondLst>
                              <p:cond delay="2500"/>
                            </p:stCondLst>
                            <p:childTnLst>
                              <p:par>
                                <p:cTn id="37" presetID="9"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500"/>
                            </p:stCondLst>
                            <p:childTnLst>
                              <p:par>
                                <p:cTn id="48" presetID="22" presetClass="entr" presetSubtype="2" fill="hold" grpId="1"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right)">
                                      <p:cBhvr>
                                        <p:cTn id="50" dur="500"/>
                                        <p:tgtEl>
                                          <p:spTgt spid="32"/>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up)">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up)">
                                      <p:cBhvr>
                                        <p:cTn id="71" dur="50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500" fill="hold"/>
                                        <p:tgtEl>
                                          <p:spTgt spid="12"/>
                                        </p:tgtEl>
                                        <p:attrNameLst>
                                          <p:attrName>ppt_w</p:attrName>
                                        </p:attrNameLst>
                                      </p:cBhvr>
                                      <p:tavLst>
                                        <p:tav tm="0">
                                          <p:val>
                                            <p:fltVal val="0"/>
                                          </p:val>
                                        </p:tav>
                                        <p:tav tm="100000">
                                          <p:val>
                                            <p:strVal val="#ppt_w"/>
                                          </p:val>
                                        </p:tav>
                                      </p:tavLst>
                                    </p:anim>
                                    <p:anim calcmode="lin" valueType="num">
                                      <p:cBhvr>
                                        <p:cTn id="77" dur="500" fill="hold"/>
                                        <p:tgtEl>
                                          <p:spTgt spid="12"/>
                                        </p:tgtEl>
                                        <p:attrNameLst>
                                          <p:attrName>ppt_h</p:attrName>
                                        </p:attrNameLst>
                                      </p:cBhvr>
                                      <p:tavLst>
                                        <p:tav tm="0">
                                          <p:val>
                                            <p:fltVal val="0"/>
                                          </p:val>
                                        </p:tav>
                                        <p:tav tm="100000">
                                          <p:val>
                                            <p:strVal val="#ppt_h"/>
                                          </p:val>
                                        </p:tav>
                                      </p:tavLst>
                                    </p:anim>
                                    <p:animEffect transition="in" filter="fade">
                                      <p:cBhvr>
                                        <p:cTn id="78" dur="500"/>
                                        <p:tgtEl>
                                          <p:spTgt spid="1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wipe(up)">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3"/>
                                        </p:tgtEl>
                                        <p:attrNameLst>
                                          <p:attrName>style.visibility</p:attrName>
                                        </p:attrNameLst>
                                      </p:cBhvr>
                                      <p:to>
                                        <p:strVal val="visible"/>
                                      </p:to>
                                    </p:set>
                                    <p:anim calcmode="lin" valueType="num">
                                      <p:cBhvr>
                                        <p:cTn id="88" dur="500" fill="hold"/>
                                        <p:tgtEl>
                                          <p:spTgt spid="13"/>
                                        </p:tgtEl>
                                        <p:attrNameLst>
                                          <p:attrName>ppt_w</p:attrName>
                                        </p:attrNameLst>
                                      </p:cBhvr>
                                      <p:tavLst>
                                        <p:tav tm="0">
                                          <p:val>
                                            <p:fltVal val="0"/>
                                          </p:val>
                                        </p:tav>
                                        <p:tav tm="100000">
                                          <p:val>
                                            <p:strVal val="#ppt_w"/>
                                          </p:val>
                                        </p:tav>
                                      </p:tavLst>
                                    </p:anim>
                                    <p:anim calcmode="lin" valueType="num">
                                      <p:cBhvr>
                                        <p:cTn id="89" dur="500" fill="hold"/>
                                        <p:tgtEl>
                                          <p:spTgt spid="13"/>
                                        </p:tgtEl>
                                        <p:attrNameLst>
                                          <p:attrName>ppt_h</p:attrName>
                                        </p:attrNameLst>
                                      </p:cBhvr>
                                      <p:tavLst>
                                        <p:tav tm="0">
                                          <p:val>
                                            <p:fltVal val="0"/>
                                          </p:val>
                                        </p:tav>
                                        <p:tav tm="100000">
                                          <p:val>
                                            <p:strVal val="#ppt_h"/>
                                          </p:val>
                                        </p:tav>
                                      </p:tavLst>
                                    </p:anim>
                                    <p:animEffect transition="in" filter="fade">
                                      <p:cBhvr>
                                        <p:cTn id="90" dur="500"/>
                                        <p:tgtEl>
                                          <p:spTgt spid="1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ipe(up)">
                                      <p:cBhvr>
                                        <p:cTn id="95" dur="500"/>
                                        <p:tgtEl>
                                          <p:spTgt spid="19"/>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wipe(up)">
                                      <p:cBhvr>
                                        <p:cTn id="98" dur="500"/>
                                        <p:tgtEl>
                                          <p:spTgt spid="21"/>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wipe(up)">
                                      <p:cBhvr>
                                        <p:cTn id="101" dur="500"/>
                                        <p:tgtEl>
                                          <p:spTgt spid="20"/>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grpId="0" nodeType="clickEffect">
                                  <p:stCondLst>
                                    <p:cond delay="0"/>
                                  </p:stCondLst>
                                  <p:childTnLst>
                                    <p:set>
                                      <p:cBhvr>
                                        <p:cTn id="105" dur="1" fill="hold">
                                          <p:stCondLst>
                                            <p:cond delay="0"/>
                                          </p:stCondLst>
                                        </p:cTn>
                                        <p:tgtEl>
                                          <p:spTgt spid="17"/>
                                        </p:tgtEl>
                                        <p:attrNameLst>
                                          <p:attrName>style.visibility</p:attrName>
                                        </p:attrNameLst>
                                      </p:cBhvr>
                                      <p:to>
                                        <p:strVal val="visible"/>
                                      </p:to>
                                    </p:set>
                                    <p:anim calcmode="lin" valueType="num">
                                      <p:cBhvr>
                                        <p:cTn id="106" dur="500" fill="hold"/>
                                        <p:tgtEl>
                                          <p:spTgt spid="17"/>
                                        </p:tgtEl>
                                        <p:attrNameLst>
                                          <p:attrName>ppt_w</p:attrName>
                                        </p:attrNameLst>
                                      </p:cBhvr>
                                      <p:tavLst>
                                        <p:tav tm="0">
                                          <p:val>
                                            <p:fltVal val="0"/>
                                          </p:val>
                                        </p:tav>
                                        <p:tav tm="100000">
                                          <p:val>
                                            <p:strVal val="#ppt_w"/>
                                          </p:val>
                                        </p:tav>
                                      </p:tavLst>
                                    </p:anim>
                                    <p:anim calcmode="lin" valueType="num">
                                      <p:cBhvr>
                                        <p:cTn id="107" dur="500" fill="hold"/>
                                        <p:tgtEl>
                                          <p:spTgt spid="17"/>
                                        </p:tgtEl>
                                        <p:attrNameLst>
                                          <p:attrName>ppt_h</p:attrName>
                                        </p:attrNameLst>
                                      </p:cBhvr>
                                      <p:tavLst>
                                        <p:tav tm="0">
                                          <p:val>
                                            <p:fltVal val="0"/>
                                          </p:val>
                                        </p:tav>
                                        <p:tav tm="100000">
                                          <p:val>
                                            <p:strVal val="#ppt_h"/>
                                          </p:val>
                                        </p:tav>
                                      </p:tavLst>
                                    </p:anim>
                                    <p:animEffect transition="in" filter="fade">
                                      <p:cBhvr>
                                        <p:cTn id="108" dur="500"/>
                                        <p:tgtEl>
                                          <p:spTgt spid="17"/>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18"/>
                                        </p:tgtEl>
                                        <p:attrNameLst>
                                          <p:attrName>style.visibility</p:attrName>
                                        </p:attrNameLst>
                                      </p:cBhvr>
                                      <p:to>
                                        <p:strVal val="visible"/>
                                      </p:to>
                                    </p:set>
                                    <p:anim calcmode="lin" valueType="num">
                                      <p:cBhvr>
                                        <p:cTn id="111" dur="500" fill="hold"/>
                                        <p:tgtEl>
                                          <p:spTgt spid="18"/>
                                        </p:tgtEl>
                                        <p:attrNameLst>
                                          <p:attrName>ppt_w</p:attrName>
                                        </p:attrNameLst>
                                      </p:cBhvr>
                                      <p:tavLst>
                                        <p:tav tm="0">
                                          <p:val>
                                            <p:fltVal val="0"/>
                                          </p:val>
                                        </p:tav>
                                        <p:tav tm="100000">
                                          <p:val>
                                            <p:strVal val="#ppt_w"/>
                                          </p:val>
                                        </p:tav>
                                      </p:tavLst>
                                    </p:anim>
                                    <p:anim calcmode="lin" valueType="num">
                                      <p:cBhvr>
                                        <p:cTn id="112" dur="500" fill="hold"/>
                                        <p:tgtEl>
                                          <p:spTgt spid="18"/>
                                        </p:tgtEl>
                                        <p:attrNameLst>
                                          <p:attrName>ppt_h</p:attrName>
                                        </p:attrNameLst>
                                      </p:cBhvr>
                                      <p:tavLst>
                                        <p:tav tm="0">
                                          <p:val>
                                            <p:fltVal val="0"/>
                                          </p:val>
                                        </p:tav>
                                        <p:tav tm="100000">
                                          <p:val>
                                            <p:strVal val="#ppt_h"/>
                                          </p:val>
                                        </p:tav>
                                      </p:tavLst>
                                    </p:anim>
                                    <p:animEffect transition="in" filter="fade">
                                      <p:cBhvr>
                                        <p:cTn id="113" dur="500"/>
                                        <p:tgtEl>
                                          <p:spTgt spid="1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24"/>
                                        </p:tgtEl>
                                        <p:attrNameLst>
                                          <p:attrName>style.visibility</p:attrName>
                                        </p:attrNameLst>
                                      </p:cBhvr>
                                      <p:to>
                                        <p:strVal val="visible"/>
                                      </p:to>
                                    </p:set>
                                    <p:animEffect transition="in" filter="wipe(up)">
                                      <p:cBhvr>
                                        <p:cTn id="118" dur="500"/>
                                        <p:tgtEl>
                                          <p:spTgt spid="24"/>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wipe(up)">
                                      <p:cBhvr>
                                        <p:cTn id="121" dur="500"/>
                                        <p:tgtEl>
                                          <p:spTgt spid="26"/>
                                        </p:tgtEl>
                                      </p:cBhvr>
                                    </p:animEffect>
                                  </p:childTnLst>
                                </p:cTn>
                              </p:par>
                              <p:par>
                                <p:cTn id="122" presetID="53" presetClass="entr" presetSubtype="16" fill="hold" grpId="0" nodeType="withEffect">
                                  <p:stCondLst>
                                    <p:cond delay="0"/>
                                  </p:stCondLst>
                                  <p:childTnLst>
                                    <p:set>
                                      <p:cBhvr>
                                        <p:cTn id="123" dur="1" fill="hold">
                                          <p:stCondLst>
                                            <p:cond delay="0"/>
                                          </p:stCondLst>
                                        </p:cTn>
                                        <p:tgtEl>
                                          <p:spTgt spid="22"/>
                                        </p:tgtEl>
                                        <p:attrNameLst>
                                          <p:attrName>style.visibility</p:attrName>
                                        </p:attrNameLst>
                                      </p:cBhvr>
                                      <p:to>
                                        <p:strVal val="visible"/>
                                      </p:to>
                                    </p:set>
                                    <p:anim calcmode="lin" valueType="num">
                                      <p:cBhvr>
                                        <p:cTn id="124" dur="500" fill="hold"/>
                                        <p:tgtEl>
                                          <p:spTgt spid="22"/>
                                        </p:tgtEl>
                                        <p:attrNameLst>
                                          <p:attrName>ppt_w</p:attrName>
                                        </p:attrNameLst>
                                      </p:cBhvr>
                                      <p:tavLst>
                                        <p:tav tm="0">
                                          <p:val>
                                            <p:fltVal val="0"/>
                                          </p:val>
                                        </p:tav>
                                        <p:tav tm="100000">
                                          <p:val>
                                            <p:strVal val="#ppt_w"/>
                                          </p:val>
                                        </p:tav>
                                      </p:tavLst>
                                    </p:anim>
                                    <p:anim calcmode="lin" valueType="num">
                                      <p:cBhvr>
                                        <p:cTn id="125" dur="500" fill="hold"/>
                                        <p:tgtEl>
                                          <p:spTgt spid="22"/>
                                        </p:tgtEl>
                                        <p:attrNameLst>
                                          <p:attrName>ppt_h</p:attrName>
                                        </p:attrNameLst>
                                      </p:cBhvr>
                                      <p:tavLst>
                                        <p:tav tm="0">
                                          <p:val>
                                            <p:fltVal val="0"/>
                                          </p:val>
                                        </p:tav>
                                        <p:tav tm="100000">
                                          <p:val>
                                            <p:strVal val="#ppt_h"/>
                                          </p:val>
                                        </p:tav>
                                      </p:tavLst>
                                    </p:anim>
                                    <p:animEffect transition="in" filter="fade">
                                      <p:cBhvr>
                                        <p:cTn id="126" dur="500"/>
                                        <p:tgtEl>
                                          <p:spTgt spid="22"/>
                                        </p:tgtEl>
                                      </p:cBhvr>
                                    </p:animEffect>
                                  </p:childTnLst>
                                </p:cTn>
                              </p:par>
                              <p:par>
                                <p:cTn id="127" presetID="22" presetClass="entr" presetSubtype="1"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wipe(up)">
                                      <p:cBhvr>
                                        <p:cTn id="129" dur="500"/>
                                        <p:tgtEl>
                                          <p:spTgt spid="25"/>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3"/>
                                        </p:tgtEl>
                                        <p:attrNameLst>
                                          <p:attrName>style.visibility</p:attrName>
                                        </p:attrNameLst>
                                      </p:cBhvr>
                                      <p:to>
                                        <p:strVal val="visible"/>
                                      </p:to>
                                    </p:set>
                                    <p:anim calcmode="lin" valueType="num">
                                      <p:cBhvr>
                                        <p:cTn id="132" dur="500" fill="hold"/>
                                        <p:tgtEl>
                                          <p:spTgt spid="23"/>
                                        </p:tgtEl>
                                        <p:attrNameLst>
                                          <p:attrName>ppt_w</p:attrName>
                                        </p:attrNameLst>
                                      </p:cBhvr>
                                      <p:tavLst>
                                        <p:tav tm="0">
                                          <p:val>
                                            <p:fltVal val="0"/>
                                          </p:val>
                                        </p:tav>
                                        <p:tav tm="100000">
                                          <p:val>
                                            <p:strVal val="#ppt_w"/>
                                          </p:val>
                                        </p:tav>
                                      </p:tavLst>
                                    </p:anim>
                                    <p:anim calcmode="lin" valueType="num">
                                      <p:cBhvr>
                                        <p:cTn id="133" dur="500" fill="hold"/>
                                        <p:tgtEl>
                                          <p:spTgt spid="23"/>
                                        </p:tgtEl>
                                        <p:attrNameLst>
                                          <p:attrName>ppt_h</p:attrName>
                                        </p:attrNameLst>
                                      </p:cBhvr>
                                      <p:tavLst>
                                        <p:tav tm="0">
                                          <p:val>
                                            <p:fltVal val="0"/>
                                          </p:val>
                                        </p:tav>
                                        <p:tav tm="100000">
                                          <p:val>
                                            <p:strVal val="#ppt_h"/>
                                          </p:val>
                                        </p:tav>
                                      </p:tavLst>
                                    </p:anim>
                                    <p:animEffect transition="in" filter="fade">
                                      <p:cBhvr>
                                        <p:cTn id="1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1" animBg="1"/>
      <p:bldP spid="33" grpId="0" animBg="1"/>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an 1">
            <a:extLst>
              <a:ext uri="{FF2B5EF4-FFF2-40B4-BE49-F238E27FC236}">
                <a16:creationId xmlns:a16="http://schemas.microsoft.com/office/drawing/2014/main" id="{F15F247A-5D8A-090B-CE4C-A479C0D48158}"/>
              </a:ext>
            </a:extLst>
          </p:cNvPr>
          <p:cNvSpPr/>
          <p:nvPr/>
        </p:nvSpPr>
        <p:spPr>
          <a:xfrm>
            <a:off x="10611197" y="872837"/>
            <a:ext cx="5586153" cy="6658496"/>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700" dirty="0" err="1"/>
              <a:t>Ontab</a:t>
            </a:r>
            <a:r>
              <a:rPr lang="en-US" sz="2700" dirty="0"/>
              <a:t> Server (S3)</a:t>
            </a:r>
          </a:p>
        </p:txBody>
      </p:sp>
      <p:sp>
        <p:nvSpPr>
          <p:cNvPr id="3" name="Rectangle 2">
            <a:extLst>
              <a:ext uri="{FF2B5EF4-FFF2-40B4-BE49-F238E27FC236}">
                <a16:creationId xmlns:a16="http://schemas.microsoft.com/office/drawing/2014/main" id="{AEDB6CDE-29CF-41A8-CE8D-FED9035038A0}"/>
              </a:ext>
            </a:extLst>
          </p:cNvPr>
          <p:cNvSpPr/>
          <p:nvPr/>
        </p:nvSpPr>
        <p:spPr>
          <a:xfrm>
            <a:off x="10889672" y="2830487"/>
            <a:ext cx="3429000" cy="1371599"/>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700" dirty="0">
                <a:solidFill>
                  <a:sysClr val="windowText" lastClr="000000"/>
                </a:solidFill>
              </a:rPr>
              <a:t>SVM-1</a:t>
            </a:r>
          </a:p>
          <a:p>
            <a:r>
              <a:rPr lang="en-US" sz="2700" dirty="0">
                <a:solidFill>
                  <a:sysClr val="windowText" lastClr="000000"/>
                </a:solidFill>
              </a:rPr>
              <a:t>  bucket-1_customer1</a:t>
            </a:r>
          </a:p>
          <a:p>
            <a:r>
              <a:rPr lang="en-US" sz="2700" dirty="0">
                <a:solidFill>
                  <a:sysClr val="windowText" lastClr="000000"/>
                </a:solidFill>
              </a:rPr>
              <a:t>  bucket-1_customer2</a:t>
            </a:r>
          </a:p>
          <a:p>
            <a:endParaRPr lang="en-US" sz="2700" dirty="0">
              <a:solidFill>
                <a:sysClr val="windowText" lastClr="000000"/>
              </a:solidFill>
            </a:endParaRPr>
          </a:p>
        </p:txBody>
      </p:sp>
      <p:sp>
        <p:nvSpPr>
          <p:cNvPr id="4" name="Rectangle 3">
            <a:extLst>
              <a:ext uri="{FF2B5EF4-FFF2-40B4-BE49-F238E27FC236}">
                <a16:creationId xmlns:a16="http://schemas.microsoft.com/office/drawing/2014/main" id="{2E09988D-C016-F475-2D35-81191EF148A8}"/>
              </a:ext>
            </a:extLst>
          </p:cNvPr>
          <p:cNvSpPr/>
          <p:nvPr/>
        </p:nvSpPr>
        <p:spPr>
          <a:xfrm>
            <a:off x="10889672" y="4630195"/>
            <a:ext cx="3429000" cy="1371599"/>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700" dirty="0">
                <a:solidFill>
                  <a:sysClr val="windowText" lastClr="000000"/>
                </a:solidFill>
              </a:rPr>
              <a:t>SVM-2</a:t>
            </a:r>
          </a:p>
          <a:p>
            <a:r>
              <a:rPr lang="en-US" sz="2700" dirty="0">
                <a:solidFill>
                  <a:sysClr val="windowText" lastClr="000000"/>
                </a:solidFill>
              </a:rPr>
              <a:t>  bucket-1_customer3</a:t>
            </a:r>
          </a:p>
          <a:p>
            <a:r>
              <a:rPr lang="en-US" sz="2700" dirty="0">
                <a:solidFill>
                  <a:sysClr val="windowText" lastClr="000000"/>
                </a:solidFill>
              </a:rPr>
              <a:t>  bucket-1_customer4</a:t>
            </a:r>
          </a:p>
          <a:p>
            <a:endParaRPr lang="en-US" sz="2700" dirty="0">
              <a:solidFill>
                <a:sysClr val="windowText" lastClr="000000"/>
              </a:solidFill>
            </a:endParaRPr>
          </a:p>
        </p:txBody>
      </p:sp>
      <p:sp>
        <p:nvSpPr>
          <p:cNvPr id="5" name="Rectangle 4">
            <a:extLst>
              <a:ext uri="{FF2B5EF4-FFF2-40B4-BE49-F238E27FC236}">
                <a16:creationId xmlns:a16="http://schemas.microsoft.com/office/drawing/2014/main" id="{57280AAC-7819-B012-F142-038EBB40798A}"/>
              </a:ext>
            </a:extLst>
          </p:cNvPr>
          <p:cNvSpPr/>
          <p:nvPr/>
        </p:nvSpPr>
        <p:spPr>
          <a:xfrm>
            <a:off x="14303435" y="3055832"/>
            <a:ext cx="1330038" cy="548640"/>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50" dirty="0" err="1">
                <a:ln w="0"/>
                <a:solidFill>
                  <a:schemeClr val="tx1"/>
                </a:solidFill>
                <a:effectLst>
                  <a:outerShdw blurRad="38100" dist="19050" dir="2700000" algn="tl" rotWithShape="0">
                    <a:schemeClr val="dk1">
                      <a:alpha val="40000"/>
                    </a:schemeClr>
                  </a:outerShdw>
                </a:effectLst>
              </a:rPr>
              <a:t>access_key</a:t>
            </a:r>
            <a:endParaRPr lang="en-US" sz="1650" dirty="0">
              <a:ln w="0"/>
              <a:solidFill>
                <a:schemeClr val="tx1"/>
              </a:solidFill>
              <a:effectLst>
                <a:outerShdw blurRad="38100" dist="19050" dir="2700000" algn="tl" rotWithShape="0">
                  <a:schemeClr val="dk1">
                    <a:alpha val="40000"/>
                  </a:schemeClr>
                </a:outerShdw>
              </a:effectLst>
            </a:endParaRPr>
          </a:p>
          <a:p>
            <a:pPr algn="ctr"/>
            <a:r>
              <a:rPr lang="en-US" sz="1650" dirty="0" err="1">
                <a:ln w="0"/>
                <a:solidFill>
                  <a:schemeClr val="tx1"/>
                </a:solidFill>
                <a:effectLst>
                  <a:outerShdw blurRad="38100" dist="19050" dir="2700000" algn="tl" rotWithShape="0">
                    <a:schemeClr val="dk1">
                      <a:alpha val="40000"/>
                    </a:schemeClr>
                  </a:outerShdw>
                </a:effectLst>
              </a:rPr>
              <a:t>Secret_key</a:t>
            </a:r>
            <a:endParaRPr lang="en-US" sz="165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8DC4B6E3-8247-8B65-5A81-0AE15C164CC1}"/>
              </a:ext>
            </a:extLst>
          </p:cNvPr>
          <p:cNvSpPr/>
          <p:nvPr/>
        </p:nvSpPr>
        <p:spPr>
          <a:xfrm>
            <a:off x="10889672" y="2913925"/>
            <a:ext cx="1230285" cy="4162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n w="28575">
                <a:solidFill>
                  <a:srgbClr val="FFFF00"/>
                </a:solidFill>
              </a:ln>
              <a:noFill/>
            </a:endParaRPr>
          </a:p>
        </p:txBody>
      </p:sp>
      <p:sp>
        <p:nvSpPr>
          <p:cNvPr id="10" name="TextBox 9">
            <a:extLst>
              <a:ext uri="{FF2B5EF4-FFF2-40B4-BE49-F238E27FC236}">
                <a16:creationId xmlns:a16="http://schemas.microsoft.com/office/drawing/2014/main" id="{A412B01E-CC95-AEDF-12A7-040F48D50C41}"/>
              </a:ext>
            </a:extLst>
          </p:cNvPr>
          <p:cNvSpPr txBox="1"/>
          <p:nvPr/>
        </p:nvSpPr>
        <p:spPr>
          <a:xfrm>
            <a:off x="12027829" y="2845038"/>
            <a:ext cx="1501136" cy="346249"/>
          </a:xfrm>
          <a:prstGeom prst="rect">
            <a:avLst/>
          </a:prstGeom>
          <a:noFill/>
        </p:spPr>
        <p:txBody>
          <a:bodyPr wrap="square" rtlCol="0">
            <a:spAutoFit/>
          </a:bodyPr>
          <a:lstStyle/>
          <a:p>
            <a:r>
              <a:rPr lang="en-US" sz="1650" dirty="0"/>
              <a:t>192.168.1.10</a:t>
            </a:r>
          </a:p>
        </p:txBody>
      </p:sp>
      <p:sp>
        <p:nvSpPr>
          <p:cNvPr id="11" name="Rectangle 10">
            <a:extLst>
              <a:ext uri="{FF2B5EF4-FFF2-40B4-BE49-F238E27FC236}">
                <a16:creationId xmlns:a16="http://schemas.microsoft.com/office/drawing/2014/main" id="{3F4445E4-B6CF-9625-72CC-F59DC6D3A793}"/>
              </a:ext>
            </a:extLst>
          </p:cNvPr>
          <p:cNvSpPr/>
          <p:nvPr/>
        </p:nvSpPr>
        <p:spPr>
          <a:xfrm>
            <a:off x="10918766" y="4699081"/>
            <a:ext cx="1230285" cy="4162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n w="28575">
                <a:solidFill>
                  <a:srgbClr val="FFFF00"/>
                </a:solidFill>
              </a:ln>
              <a:noFill/>
            </a:endParaRPr>
          </a:p>
        </p:txBody>
      </p:sp>
      <p:sp>
        <p:nvSpPr>
          <p:cNvPr id="12" name="TextBox 11">
            <a:extLst>
              <a:ext uri="{FF2B5EF4-FFF2-40B4-BE49-F238E27FC236}">
                <a16:creationId xmlns:a16="http://schemas.microsoft.com/office/drawing/2014/main" id="{6A315E19-B0F9-6588-35AD-790F730F14F2}"/>
              </a:ext>
            </a:extLst>
          </p:cNvPr>
          <p:cNvSpPr txBox="1"/>
          <p:nvPr/>
        </p:nvSpPr>
        <p:spPr>
          <a:xfrm>
            <a:off x="12056923" y="4630194"/>
            <a:ext cx="1501136" cy="346249"/>
          </a:xfrm>
          <a:prstGeom prst="rect">
            <a:avLst/>
          </a:prstGeom>
          <a:noFill/>
        </p:spPr>
        <p:txBody>
          <a:bodyPr wrap="square" rtlCol="0">
            <a:spAutoFit/>
          </a:bodyPr>
          <a:lstStyle/>
          <a:p>
            <a:r>
              <a:rPr lang="en-US" sz="1650" dirty="0"/>
              <a:t>192.168.1.11</a:t>
            </a:r>
          </a:p>
        </p:txBody>
      </p:sp>
      <p:pic>
        <p:nvPicPr>
          <p:cNvPr id="15" name="Picture 14">
            <a:extLst>
              <a:ext uri="{FF2B5EF4-FFF2-40B4-BE49-F238E27FC236}">
                <a16:creationId xmlns:a16="http://schemas.microsoft.com/office/drawing/2014/main" id="{39F4323E-0E5D-A546-FDB1-C392F7185048}"/>
              </a:ext>
            </a:extLst>
          </p:cNvPr>
          <p:cNvPicPr>
            <a:picLocks noChangeAspect="1"/>
          </p:cNvPicPr>
          <p:nvPr/>
        </p:nvPicPr>
        <p:blipFill>
          <a:blip r:embed="rId3"/>
          <a:stretch>
            <a:fillRect/>
          </a:stretch>
        </p:blipFill>
        <p:spPr>
          <a:xfrm>
            <a:off x="6283210" y="2644313"/>
            <a:ext cx="1096415" cy="1096415"/>
          </a:xfrm>
          <a:prstGeom prst="rect">
            <a:avLst/>
          </a:prstGeom>
        </p:spPr>
      </p:pic>
      <p:sp>
        <p:nvSpPr>
          <p:cNvPr id="16" name="Right Arrow 15">
            <a:extLst>
              <a:ext uri="{FF2B5EF4-FFF2-40B4-BE49-F238E27FC236}">
                <a16:creationId xmlns:a16="http://schemas.microsoft.com/office/drawing/2014/main" id="{25E407D9-66E3-622E-1310-17357F820E46}"/>
              </a:ext>
            </a:extLst>
          </p:cNvPr>
          <p:cNvSpPr/>
          <p:nvPr/>
        </p:nvSpPr>
        <p:spPr>
          <a:xfrm>
            <a:off x="7379624" y="2962022"/>
            <a:ext cx="3470562" cy="418925"/>
          </a:xfrm>
          <a:prstGeom prst="rightArrow">
            <a:avLst/>
          </a:prstGeom>
          <a:solidFill>
            <a:schemeClr val="accent3"/>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17" name="Picture 16">
            <a:extLst>
              <a:ext uri="{FF2B5EF4-FFF2-40B4-BE49-F238E27FC236}">
                <a16:creationId xmlns:a16="http://schemas.microsoft.com/office/drawing/2014/main" id="{FA3AC047-8AA3-382F-30AE-093530556A99}"/>
              </a:ext>
            </a:extLst>
          </p:cNvPr>
          <p:cNvPicPr>
            <a:picLocks noChangeAspect="1"/>
          </p:cNvPicPr>
          <p:nvPr/>
        </p:nvPicPr>
        <p:blipFill>
          <a:blip r:embed="rId3"/>
          <a:stretch>
            <a:fillRect/>
          </a:stretch>
        </p:blipFill>
        <p:spPr>
          <a:xfrm>
            <a:off x="6372661" y="4364359"/>
            <a:ext cx="1096415" cy="1096415"/>
          </a:xfrm>
          <a:prstGeom prst="rect">
            <a:avLst/>
          </a:prstGeom>
        </p:spPr>
      </p:pic>
      <p:sp>
        <p:nvSpPr>
          <p:cNvPr id="18" name="Right Arrow 17">
            <a:extLst>
              <a:ext uri="{FF2B5EF4-FFF2-40B4-BE49-F238E27FC236}">
                <a16:creationId xmlns:a16="http://schemas.microsoft.com/office/drawing/2014/main" id="{D59C54A4-2921-7467-815D-4210FAC60FC5}"/>
              </a:ext>
            </a:extLst>
          </p:cNvPr>
          <p:cNvSpPr/>
          <p:nvPr/>
        </p:nvSpPr>
        <p:spPr>
          <a:xfrm>
            <a:off x="7469075" y="4682068"/>
            <a:ext cx="3470562" cy="418925"/>
          </a:xfrm>
          <a:prstGeom prst="rightArrow">
            <a:avLst/>
          </a:prstGeom>
          <a:solidFill>
            <a:schemeClr val="accent3"/>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9" name="Rectangle 18">
            <a:extLst>
              <a:ext uri="{FF2B5EF4-FFF2-40B4-BE49-F238E27FC236}">
                <a16:creationId xmlns:a16="http://schemas.microsoft.com/office/drawing/2014/main" id="{59E249F4-D36E-CFB6-09A3-1246FD30E707}"/>
              </a:ext>
            </a:extLst>
          </p:cNvPr>
          <p:cNvSpPr/>
          <p:nvPr/>
        </p:nvSpPr>
        <p:spPr>
          <a:xfrm>
            <a:off x="11114580" y="3308172"/>
            <a:ext cx="3021678" cy="416228"/>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ln w="28575">
                <a:solidFill>
                  <a:srgbClr val="FFFF00"/>
                </a:solidFill>
              </a:ln>
              <a:noFill/>
            </a:endParaRPr>
          </a:p>
        </p:txBody>
      </p:sp>
      <p:sp>
        <p:nvSpPr>
          <p:cNvPr id="20" name="Rectangle 19">
            <a:extLst>
              <a:ext uri="{FF2B5EF4-FFF2-40B4-BE49-F238E27FC236}">
                <a16:creationId xmlns:a16="http://schemas.microsoft.com/office/drawing/2014/main" id="{872A792D-55FE-4C76-4211-456306B8FC20}"/>
              </a:ext>
            </a:extLst>
          </p:cNvPr>
          <p:cNvSpPr/>
          <p:nvPr/>
        </p:nvSpPr>
        <p:spPr>
          <a:xfrm>
            <a:off x="14328374" y="3812837"/>
            <a:ext cx="1330038" cy="548640"/>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50" dirty="0" err="1">
                <a:ln w="0"/>
                <a:solidFill>
                  <a:schemeClr val="tx1"/>
                </a:solidFill>
                <a:effectLst>
                  <a:outerShdw blurRad="38100" dist="19050" dir="2700000" algn="tl" rotWithShape="0">
                    <a:schemeClr val="dk1">
                      <a:alpha val="40000"/>
                    </a:schemeClr>
                  </a:outerShdw>
                </a:effectLst>
              </a:rPr>
              <a:t>access_key</a:t>
            </a:r>
            <a:endParaRPr lang="en-US" sz="1650" dirty="0">
              <a:ln w="0"/>
              <a:solidFill>
                <a:schemeClr val="tx1"/>
              </a:solidFill>
              <a:effectLst>
                <a:outerShdw blurRad="38100" dist="19050" dir="2700000" algn="tl" rotWithShape="0">
                  <a:schemeClr val="dk1">
                    <a:alpha val="40000"/>
                  </a:schemeClr>
                </a:outerShdw>
              </a:effectLst>
            </a:endParaRPr>
          </a:p>
          <a:p>
            <a:pPr algn="ctr"/>
            <a:r>
              <a:rPr lang="en-US" sz="1650" dirty="0" err="1">
                <a:ln w="0"/>
                <a:solidFill>
                  <a:schemeClr val="tx1"/>
                </a:solidFill>
                <a:effectLst>
                  <a:outerShdw blurRad="38100" dist="19050" dir="2700000" algn="tl" rotWithShape="0">
                    <a:schemeClr val="dk1">
                      <a:alpha val="40000"/>
                    </a:schemeClr>
                  </a:outerShdw>
                </a:effectLst>
              </a:rPr>
              <a:t>Secret_key</a:t>
            </a:r>
            <a:endParaRPr lang="en-US" sz="165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AD4DE3C4-B6B2-C18C-55FF-3FDB02AD2212}"/>
              </a:ext>
            </a:extLst>
          </p:cNvPr>
          <p:cNvSpPr/>
          <p:nvPr/>
        </p:nvSpPr>
        <p:spPr>
          <a:xfrm>
            <a:off x="14303433" y="4958645"/>
            <a:ext cx="1330038" cy="548640"/>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50" dirty="0" err="1">
                <a:ln w="0"/>
                <a:solidFill>
                  <a:schemeClr val="tx1"/>
                </a:solidFill>
                <a:effectLst>
                  <a:outerShdw blurRad="38100" dist="19050" dir="2700000" algn="tl" rotWithShape="0">
                    <a:schemeClr val="dk1">
                      <a:alpha val="40000"/>
                    </a:schemeClr>
                  </a:outerShdw>
                </a:effectLst>
              </a:rPr>
              <a:t>access_key</a:t>
            </a:r>
            <a:endParaRPr lang="en-US" sz="1650" dirty="0">
              <a:ln w="0"/>
              <a:solidFill>
                <a:schemeClr val="tx1"/>
              </a:solidFill>
              <a:effectLst>
                <a:outerShdw blurRad="38100" dist="19050" dir="2700000" algn="tl" rotWithShape="0">
                  <a:schemeClr val="dk1">
                    <a:alpha val="40000"/>
                  </a:schemeClr>
                </a:outerShdw>
              </a:effectLst>
            </a:endParaRPr>
          </a:p>
          <a:p>
            <a:pPr algn="ctr"/>
            <a:r>
              <a:rPr lang="en-US" sz="1650" dirty="0" err="1">
                <a:ln w="0"/>
                <a:solidFill>
                  <a:schemeClr val="tx1"/>
                </a:solidFill>
                <a:effectLst>
                  <a:outerShdw blurRad="38100" dist="19050" dir="2700000" algn="tl" rotWithShape="0">
                    <a:schemeClr val="dk1">
                      <a:alpha val="40000"/>
                    </a:schemeClr>
                  </a:outerShdw>
                </a:effectLst>
              </a:rPr>
              <a:t>Secret_key</a:t>
            </a:r>
            <a:endParaRPr lang="en-US" sz="1650" dirty="0">
              <a:ln w="0"/>
              <a:solidFill>
                <a:schemeClr val="tx1"/>
              </a:solidFill>
              <a:effectLst>
                <a:outerShdw blurRad="38100" dist="19050" dir="2700000" algn="tl" rotWithShape="0">
                  <a:schemeClr val="dk1">
                    <a:alpha val="40000"/>
                  </a:schemeClr>
                </a:outerShdw>
              </a:effectLst>
            </a:endParaRPr>
          </a:p>
        </p:txBody>
      </p:sp>
      <p:sp>
        <p:nvSpPr>
          <p:cNvPr id="22" name="Rectangle 21">
            <a:extLst>
              <a:ext uri="{FF2B5EF4-FFF2-40B4-BE49-F238E27FC236}">
                <a16:creationId xmlns:a16="http://schemas.microsoft.com/office/drawing/2014/main" id="{15915849-917C-7ED8-E3A3-AB67AD191DCF}"/>
              </a:ext>
            </a:extLst>
          </p:cNvPr>
          <p:cNvSpPr/>
          <p:nvPr/>
        </p:nvSpPr>
        <p:spPr>
          <a:xfrm>
            <a:off x="14303433" y="5715650"/>
            <a:ext cx="1330038" cy="548640"/>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50" dirty="0" err="1">
                <a:ln w="0"/>
                <a:solidFill>
                  <a:schemeClr val="tx1"/>
                </a:solidFill>
                <a:effectLst>
                  <a:outerShdw blurRad="38100" dist="19050" dir="2700000" algn="tl" rotWithShape="0">
                    <a:schemeClr val="dk1">
                      <a:alpha val="40000"/>
                    </a:schemeClr>
                  </a:outerShdw>
                </a:effectLst>
              </a:rPr>
              <a:t>access_key</a:t>
            </a:r>
            <a:endParaRPr lang="en-US" sz="1650" dirty="0">
              <a:ln w="0"/>
              <a:solidFill>
                <a:schemeClr val="tx1"/>
              </a:solidFill>
              <a:effectLst>
                <a:outerShdw blurRad="38100" dist="19050" dir="2700000" algn="tl" rotWithShape="0">
                  <a:schemeClr val="dk1">
                    <a:alpha val="40000"/>
                  </a:schemeClr>
                </a:outerShdw>
              </a:effectLst>
            </a:endParaRPr>
          </a:p>
          <a:p>
            <a:pPr algn="ctr"/>
            <a:r>
              <a:rPr lang="en-US" sz="1650" dirty="0" err="1">
                <a:ln w="0"/>
                <a:solidFill>
                  <a:schemeClr val="tx1"/>
                </a:solidFill>
                <a:effectLst>
                  <a:outerShdw blurRad="38100" dist="19050" dir="2700000" algn="tl" rotWithShape="0">
                    <a:schemeClr val="dk1">
                      <a:alpha val="40000"/>
                    </a:schemeClr>
                  </a:outerShdw>
                </a:effectLst>
              </a:rPr>
              <a:t>Secret_key</a:t>
            </a:r>
            <a:endParaRPr lang="en-US" sz="1650" dirty="0">
              <a:ln w="0"/>
              <a:solidFill>
                <a:schemeClr val="tx1"/>
              </a:solidFill>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AE32BB3C-792F-039C-AEED-C6069095DCD9}"/>
              </a:ext>
            </a:extLst>
          </p:cNvPr>
          <p:cNvPicPr>
            <a:picLocks noChangeAspect="1"/>
          </p:cNvPicPr>
          <p:nvPr/>
        </p:nvPicPr>
        <p:blipFill>
          <a:blip r:embed="rId4"/>
          <a:stretch>
            <a:fillRect/>
          </a:stretch>
        </p:blipFill>
        <p:spPr>
          <a:xfrm>
            <a:off x="16740447" y="1753327"/>
            <a:ext cx="839583" cy="813347"/>
          </a:xfrm>
          <a:prstGeom prst="rect">
            <a:avLst/>
          </a:prstGeom>
        </p:spPr>
      </p:pic>
      <p:pic>
        <p:nvPicPr>
          <p:cNvPr id="26" name="Picture 25">
            <a:extLst>
              <a:ext uri="{FF2B5EF4-FFF2-40B4-BE49-F238E27FC236}">
                <a16:creationId xmlns:a16="http://schemas.microsoft.com/office/drawing/2014/main" id="{F54BD7AB-9A44-98F9-8EAB-1611CEBDD34E}"/>
              </a:ext>
            </a:extLst>
          </p:cNvPr>
          <p:cNvPicPr>
            <a:picLocks noChangeAspect="1"/>
          </p:cNvPicPr>
          <p:nvPr/>
        </p:nvPicPr>
        <p:blipFill>
          <a:blip r:embed="rId5"/>
          <a:stretch>
            <a:fillRect/>
          </a:stretch>
        </p:blipFill>
        <p:spPr>
          <a:xfrm>
            <a:off x="4381674" y="1316185"/>
            <a:ext cx="917691" cy="889013"/>
          </a:xfrm>
          <a:prstGeom prst="rect">
            <a:avLst/>
          </a:prstGeom>
        </p:spPr>
      </p:pic>
      <p:sp>
        <p:nvSpPr>
          <p:cNvPr id="27" name="Right Arrow 26">
            <a:extLst>
              <a:ext uri="{FF2B5EF4-FFF2-40B4-BE49-F238E27FC236}">
                <a16:creationId xmlns:a16="http://schemas.microsoft.com/office/drawing/2014/main" id="{6D6C1D60-C739-B884-121D-2BFB01C6EA7A}"/>
              </a:ext>
            </a:extLst>
          </p:cNvPr>
          <p:cNvSpPr/>
          <p:nvPr/>
        </p:nvSpPr>
        <p:spPr>
          <a:xfrm rot="1603980">
            <a:off x="4982405" y="2123035"/>
            <a:ext cx="1501110" cy="418925"/>
          </a:xfrm>
          <a:prstGeom prst="rightArrow">
            <a:avLst/>
          </a:prstGeom>
          <a:solidFill>
            <a:schemeClr val="accent3"/>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Right Arrow 27">
            <a:extLst>
              <a:ext uri="{FF2B5EF4-FFF2-40B4-BE49-F238E27FC236}">
                <a16:creationId xmlns:a16="http://schemas.microsoft.com/office/drawing/2014/main" id="{E651895D-BF37-1F25-9B5B-89A949252F42}"/>
              </a:ext>
            </a:extLst>
          </p:cNvPr>
          <p:cNvSpPr/>
          <p:nvPr/>
        </p:nvSpPr>
        <p:spPr>
          <a:xfrm rot="8854596">
            <a:off x="15451647" y="2529775"/>
            <a:ext cx="1501110" cy="418925"/>
          </a:xfrm>
          <a:prstGeom prst="rightArrow">
            <a:avLst/>
          </a:prstGeom>
          <a:solidFill>
            <a:schemeClr val="accent3"/>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271313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
                                            <p:txEl>
                                              <p:pRg st="1" end="1"/>
                                            </p:txEl>
                                          </p:spTgt>
                                        </p:tgtEl>
                                        <p:attrNameLst>
                                          <p:attrName>style.visibility</p:attrName>
                                        </p:attrNameLst>
                                      </p:cBhvr>
                                      <p:to>
                                        <p:strVal val="visible"/>
                                      </p:to>
                                    </p:set>
                                    <p:animEffect transition="in" filter="wipe(left)">
                                      <p:cBhvr>
                                        <p:cTn id="44" dur="500"/>
                                        <p:tgtEl>
                                          <p:spTgt spid="3">
                                            <p:txEl>
                                              <p:pRg st="1" end="1"/>
                                            </p:txEl>
                                          </p:spTgt>
                                        </p:tgtEl>
                                      </p:cBhvr>
                                    </p:animEffect>
                                  </p:childTnLst>
                                </p:cTn>
                              </p:par>
                            </p:childTnLst>
                          </p:cTn>
                        </p:par>
                        <p:par>
                          <p:cTn id="45" fill="hold">
                            <p:stCondLst>
                              <p:cond delay="500"/>
                            </p:stCondLst>
                            <p:childTnLst>
                              <p:par>
                                <p:cTn id="46" presetID="21" presetClass="entr" presetSubtype="1"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heel(1)">
                                      <p:cBhvr>
                                        <p:cTn id="48" dur="250"/>
                                        <p:tgtEl>
                                          <p:spTgt spid="19"/>
                                        </p:tgtEl>
                                      </p:cBhvr>
                                    </p:animEffect>
                                  </p:childTnLst>
                                </p:cTn>
                              </p:par>
                            </p:childTnLst>
                          </p:cTn>
                        </p:par>
                        <p:par>
                          <p:cTn id="49" fill="hold">
                            <p:stCondLst>
                              <p:cond delay="750"/>
                            </p:stCondLst>
                            <p:childTnLst>
                              <p:par>
                                <p:cTn id="50" presetID="53" presetClass="entr" presetSubtype="16"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p:cTn id="52" dur="500" fill="hold"/>
                                        <p:tgtEl>
                                          <p:spTgt spid="5"/>
                                        </p:tgtEl>
                                        <p:attrNameLst>
                                          <p:attrName>ppt_w</p:attrName>
                                        </p:attrNameLst>
                                      </p:cBhvr>
                                      <p:tavLst>
                                        <p:tav tm="0">
                                          <p:val>
                                            <p:fltVal val="0"/>
                                          </p:val>
                                        </p:tav>
                                        <p:tav tm="100000">
                                          <p:val>
                                            <p:strVal val="#ppt_w"/>
                                          </p:val>
                                        </p:tav>
                                      </p:tavLst>
                                    </p:anim>
                                    <p:anim calcmode="lin" valueType="num">
                                      <p:cBhvr>
                                        <p:cTn id="53" dur="500" fill="hold"/>
                                        <p:tgtEl>
                                          <p:spTgt spid="5"/>
                                        </p:tgtEl>
                                        <p:attrNameLst>
                                          <p:attrName>ppt_h</p:attrName>
                                        </p:attrNameLst>
                                      </p:cBhvr>
                                      <p:tavLst>
                                        <p:tav tm="0">
                                          <p:val>
                                            <p:fltVal val="0"/>
                                          </p:val>
                                        </p:tav>
                                        <p:tav tm="100000">
                                          <p:val>
                                            <p:strVal val="#ppt_h"/>
                                          </p:val>
                                        </p:tav>
                                      </p:tavLst>
                                    </p:anim>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
                                            <p:txEl>
                                              <p:pRg st="2" end="2"/>
                                            </p:txEl>
                                          </p:spTgt>
                                        </p:tgtEl>
                                        <p:attrNameLst>
                                          <p:attrName>style.visibility</p:attrName>
                                        </p:attrNameLst>
                                      </p:cBhvr>
                                      <p:to>
                                        <p:strVal val="visible"/>
                                      </p:to>
                                    </p:set>
                                    <p:animEffect transition="in" filter="wipe(left)">
                                      <p:cBhvr>
                                        <p:cTn id="59" dur="500"/>
                                        <p:tgtEl>
                                          <p:spTgt spid="3">
                                            <p:txEl>
                                              <p:pRg st="2" end="2"/>
                                            </p:txEl>
                                          </p:spTgt>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4">
                                            <p:txEl>
                                              <p:pRg st="1" end="1"/>
                                            </p:txEl>
                                          </p:spTgt>
                                        </p:tgtEl>
                                        <p:attrNameLst>
                                          <p:attrName>style.visibility</p:attrName>
                                        </p:attrNameLst>
                                      </p:cBhvr>
                                      <p:to>
                                        <p:strVal val="visible"/>
                                      </p:to>
                                    </p:set>
                                    <p:animEffect transition="in" filter="wipe(left)">
                                      <p:cBhvr>
                                        <p:cTn id="69" dur="500"/>
                                        <p:tgtEl>
                                          <p:spTgt spid="4">
                                            <p:txEl>
                                              <p:pRg st="1" end="1"/>
                                            </p:txEl>
                                          </p:spTgt>
                                        </p:tgtEl>
                                      </p:cBhvr>
                                    </p:animEffect>
                                  </p:childTnLst>
                                </p:cTn>
                              </p:par>
                            </p:childTnLst>
                          </p:cTn>
                        </p:par>
                        <p:par>
                          <p:cTn id="70" fill="hold">
                            <p:stCondLst>
                              <p:cond delay="1500"/>
                            </p:stCondLst>
                            <p:childTnLst>
                              <p:par>
                                <p:cTn id="71" presetID="53" presetClass="entr" presetSubtype="16"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2000"/>
                            </p:stCondLst>
                            <p:childTnLst>
                              <p:par>
                                <p:cTn id="77" presetID="22" presetClass="entr" presetSubtype="8" fill="hold" nodeType="afterEffect">
                                  <p:stCondLst>
                                    <p:cond delay="0"/>
                                  </p:stCondLst>
                                  <p:childTnLst>
                                    <p:set>
                                      <p:cBhvr>
                                        <p:cTn id="78" dur="1" fill="hold">
                                          <p:stCondLst>
                                            <p:cond delay="0"/>
                                          </p:stCondLst>
                                        </p:cTn>
                                        <p:tgtEl>
                                          <p:spTgt spid="4">
                                            <p:txEl>
                                              <p:pRg st="2" end="2"/>
                                            </p:txEl>
                                          </p:spTgt>
                                        </p:tgtEl>
                                        <p:attrNameLst>
                                          <p:attrName>style.visibility</p:attrName>
                                        </p:attrNameLst>
                                      </p:cBhvr>
                                      <p:to>
                                        <p:strVal val="visible"/>
                                      </p:to>
                                    </p:set>
                                    <p:animEffect transition="in" filter="wipe(left)">
                                      <p:cBhvr>
                                        <p:cTn id="79" dur="500"/>
                                        <p:tgtEl>
                                          <p:spTgt spid="4">
                                            <p:txEl>
                                              <p:pRg st="2" end="2"/>
                                            </p:txEl>
                                          </p:spTgt>
                                        </p:tgtEl>
                                      </p:cBhvr>
                                    </p:animEffect>
                                  </p:childTnLst>
                                </p:cTn>
                              </p:par>
                            </p:childTnLst>
                          </p:cTn>
                        </p:par>
                        <p:par>
                          <p:cTn id="80" fill="hold">
                            <p:stCondLst>
                              <p:cond delay="2500"/>
                            </p:stCondLst>
                            <p:childTnLst>
                              <p:par>
                                <p:cTn id="81" presetID="53" presetClass="entr" presetSubtype="16"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Effect transition="in" filter="fade">
                                      <p:cBhvr>
                                        <p:cTn id="85" dur="500"/>
                                        <p:tgtEl>
                                          <p:spTgt spid="22"/>
                                        </p:tgtEl>
                                      </p:cBhvr>
                                    </p:animEffect>
                                  </p:childTnLst>
                                </p:cTn>
                              </p:par>
                            </p:childTnLst>
                          </p:cTn>
                        </p:par>
                      </p:childTnLst>
                    </p:cTn>
                  </p:par>
                  <p:par>
                    <p:cTn id="86" fill="hold">
                      <p:stCondLst>
                        <p:cond delay="indefinite"/>
                      </p:stCondLst>
                      <p:childTnLst>
                        <p:par>
                          <p:cTn id="87" fill="hold">
                            <p:stCondLst>
                              <p:cond delay="0"/>
                            </p:stCondLst>
                            <p:childTnLst>
                              <p:par>
                                <p:cTn id="88" presetID="5" presetClass="entr" presetSubtype="10" fill="hold" nodeType="click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checkerboard(across)">
                                      <p:cBhvr>
                                        <p:cTn id="90" dur="500"/>
                                        <p:tgtEl>
                                          <p:spTgt spid="15"/>
                                        </p:tgtEl>
                                      </p:cBhvr>
                                    </p:animEffect>
                                  </p:childTnLst>
                                </p:cTn>
                              </p:par>
                            </p:childTnLst>
                          </p:cTn>
                        </p:par>
                        <p:par>
                          <p:cTn id="91" fill="hold">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left)">
                                      <p:cBhvr>
                                        <p:cTn id="94" dur="500"/>
                                        <p:tgtEl>
                                          <p:spTgt spid="16"/>
                                        </p:tgtEl>
                                      </p:cBhvr>
                                    </p:animEffect>
                                  </p:childTnLst>
                                </p:cTn>
                              </p:par>
                            </p:childTnLst>
                          </p:cTn>
                        </p:par>
                      </p:childTnLst>
                    </p:cTn>
                  </p:par>
                  <p:par>
                    <p:cTn id="95" fill="hold">
                      <p:stCondLst>
                        <p:cond delay="indefinite"/>
                      </p:stCondLst>
                      <p:childTnLst>
                        <p:par>
                          <p:cTn id="96" fill="hold">
                            <p:stCondLst>
                              <p:cond delay="0"/>
                            </p:stCondLst>
                            <p:childTnLst>
                              <p:par>
                                <p:cTn id="97" presetID="5" presetClass="entr" presetSubtype="10" fill="hold" nodeType="click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checkerboard(across)">
                                      <p:cBhvr>
                                        <p:cTn id="99" dur="500"/>
                                        <p:tgtEl>
                                          <p:spTgt spid="17"/>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500"/>
                                        <p:tgtEl>
                                          <p:spTgt spid="18"/>
                                        </p:tgtEl>
                                      </p:cBhvr>
                                    </p:animEffect>
                                  </p:childTnLst>
                                </p:cTn>
                              </p:par>
                            </p:childTnLst>
                          </p:cTn>
                        </p:par>
                      </p:childTnLst>
                    </p:cTn>
                  </p:par>
                  <p:par>
                    <p:cTn id="104" fill="hold">
                      <p:stCondLst>
                        <p:cond delay="indefinite"/>
                      </p:stCondLst>
                      <p:childTnLst>
                        <p:par>
                          <p:cTn id="105" fill="hold">
                            <p:stCondLst>
                              <p:cond delay="0"/>
                            </p:stCondLst>
                            <p:childTnLst>
                              <p:par>
                                <p:cTn id="106" presetID="55" presetClass="entr" presetSubtype="0" fill="hold" nodeType="clickEffect">
                                  <p:stCondLst>
                                    <p:cond delay="0"/>
                                  </p:stCondLst>
                                  <p:childTnLst>
                                    <p:set>
                                      <p:cBhvr>
                                        <p:cTn id="107" dur="1" fill="hold">
                                          <p:stCondLst>
                                            <p:cond delay="0"/>
                                          </p:stCondLst>
                                        </p:cTn>
                                        <p:tgtEl>
                                          <p:spTgt spid="26"/>
                                        </p:tgtEl>
                                        <p:attrNameLst>
                                          <p:attrName>style.visibility</p:attrName>
                                        </p:attrNameLst>
                                      </p:cBhvr>
                                      <p:to>
                                        <p:strVal val="visible"/>
                                      </p:to>
                                    </p:set>
                                    <p:anim calcmode="lin" valueType="num">
                                      <p:cBhvr>
                                        <p:cTn id="108" dur="1000" fill="hold"/>
                                        <p:tgtEl>
                                          <p:spTgt spid="26"/>
                                        </p:tgtEl>
                                        <p:attrNameLst>
                                          <p:attrName>ppt_w</p:attrName>
                                        </p:attrNameLst>
                                      </p:cBhvr>
                                      <p:tavLst>
                                        <p:tav tm="0">
                                          <p:val>
                                            <p:strVal val="#ppt_w*0.70"/>
                                          </p:val>
                                        </p:tav>
                                        <p:tav tm="100000">
                                          <p:val>
                                            <p:strVal val="#ppt_w"/>
                                          </p:val>
                                        </p:tav>
                                      </p:tavLst>
                                    </p:anim>
                                    <p:anim calcmode="lin" valueType="num">
                                      <p:cBhvr>
                                        <p:cTn id="109" dur="1000" fill="hold"/>
                                        <p:tgtEl>
                                          <p:spTgt spid="26"/>
                                        </p:tgtEl>
                                        <p:attrNameLst>
                                          <p:attrName>ppt_h</p:attrName>
                                        </p:attrNameLst>
                                      </p:cBhvr>
                                      <p:tavLst>
                                        <p:tav tm="0">
                                          <p:val>
                                            <p:strVal val="#ppt_h"/>
                                          </p:val>
                                        </p:tav>
                                        <p:tav tm="100000">
                                          <p:val>
                                            <p:strVal val="#ppt_h"/>
                                          </p:val>
                                        </p:tav>
                                      </p:tavLst>
                                    </p:anim>
                                    <p:animEffect transition="in" filter="fade">
                                      <p:cBhvr>
                                        <p:cTn id="110" dur="1000"/>
                                        <p:tgtEl>
                                          <p:spTgt spid="26"/>
                                        </p:tgtEl>
                                      </p:cBhvr>
                                    </p:animEffect>
                                  </p:childTnLst>
                                </p:cTn>
                              </p:par>
                            </p:childTnLst>
                          </p:cTn>
                        </p:par>
                        <p:par>
                          <p:cTn id="111" fill="hold">
                            <p:stCondLst>
                              <p:cond delay="1000"/>
                            </p:stCondLst>
                            <p:childTnLst>
                              <p:par>
                                <p:cTn id="112" presetID="22" presetClass="entr" presetSubtype="1" fill="hold" grpId="0" nodeType="after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wipe(up)">
                                      <p:cBhvr>
                                        <p:cTn id="114" dur="500"/>
                                        <p:tgtEl>
                                          <p:spTgt spid="27"/>
                                        </p:tgtEl>
                                      </p:cBhvr>
                                    </p:animEffect>
                                  </p:childTnLst>
                                </p:cTn>
                              </p:par>
                            </p:childTnLst>
                          </p:cTn>
                        </p:par>
                      </p:childTnLst>
                    </p:cTn>
                  </p:par>
                  <p:par>
                    <p:cTn id="115" fill="hold">
                      <p:stCondLst>
                        <p:cond delay="indefinite"/>
                      </p:stCondLst>
                      <p:childTnLst>
                        <p:par>
                          <p:cTn id="116" fill="hold">
                            <p:stCondLst>
                              <p:cond delay="0"/>
                            </p:stCondLst>
                            <p:childTnLst>
                              <p:par>
                                <p:cTn id="117" presetID="55" presetClass="entr" presetSubtype="0" fill="hold" nodeType="clickEffect">
                                  <p:stCondLst>
                                    <p:cond delay="0"/>
                                  </p:stCondLst>
                                  <p:childTnLst>
                                    <p:set>
                                      <p:cBhvr>
                                        <p:cTn id="118" dur="1" fill="hold">
                                          <p:stCondLst>
                                            <p:cond delay="0"/>
                                          </p:stCondLst>
                                        </p:cTn>
                                        <p:tgtEl>
                                          <p:spTgt spid="24"/>
                                        </p:tgtEl>
                                        <p:attrNameLst>
                                          <p:attrName>style.visibility</p:attrName>
                                        </p:attrNameLst>
                                      </p:cBhvr>
                                      <p:to>
                                        <p:strVal val="visible"/>
                                      </p:to>
                                    </p:set>
                                    <p:anim calcmode="lin" valueType="num">
                                      <p:cBhvr>
                                        <p:cTn id="119" dur="1000" fill="hold"/>
                                        <p:tgtEl>
                                          <p:spTgt spid="24"/>
                                        </p:tgtEl>
                                        <p:attrNameLst>
                                          <p:attrName>ppt_w</p:attrName>
                                        </p:attrNameLst>
                                      </p:cBhvr>
                                      <p:tavLst>
                                        <p:tav tm="0">
                                          <p:val>
                                            <p:strVal val="#ppt_w*0.70"/>
                                          </p:val>
                                        </p:tav>
                                        <p:tav tm="100000">
                                          <p:val>
                                            <p:strVal val="#ppt_w"/>
                                          </p:val>
                                        </p:tav>
                                      </p:tavLst>
                                    </p:anim>
                                    <p:anim calcmode="lin" valueType="num">
                                      <p:cBhvr>
                                        <p:cTn id="120" dur="1000" fill="hold"/>
                                        <p:tgtEl>
                                          <p:spTgt spid="24"/>
                                        </p:tgtEl>
                                        <p:attrNameLst>
                                          <p:attrName>ppt_h</p:attrName>
                                        </p:attrNameLst>
                                      </p:cBhvr>
                                      <p:tavLst>
                                        <p:tav tm="0">
                                          <p:val>
                                            <p:strVal val="#ppt_h"/>
                                          </p:val>
                                        </p:tav>
                                        <p:tav tm="100000">
                                          <p:val>
                                            <p:strVal val="#ppt_h"/>
                                          </p:val>
                                        </p:tav>
                                      </p:tavLst>
                                    </p:anim>
                                    <p:animEffect transition="in" filter="fade">
                                      <p:cBhvr>
                                        <p:cTn id="121" dur="1000"/>
                                        <p:tgtEl>
                                          <p:spTgt spid="24"/>
                                        </p:tgtEl>
                                      </p:cBhvr>
                                    </p:animEffect>
                                  </p:childTnLst>
                                </p:cTn>
                              </p:par>
                            </p:childTnLst>
                          </p:cTn>
                        </p:par>
                        <p:par>
                          <p:cTn id="122" fill="hold">
                            <p:stCondLst>
                              <p:cond delay="1000"/>
                            </p:stCondLst>
                            <p:childTnLst>
                              <p:par>
                                <p:cTn id="123" presetID="22" presetClass="entr" presetSubtype="1" fill="hold" grpId="0" nodeType="after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wipe(up)">
                                      <p:cBhvr>
                                        <p:cTn id="1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animBg="1"/>
      <p:bldP spid="10" grpId="0"/>
      <p:bldP spid="11" grpId="0" animBg="1"/>
      <p:bldP spid="12" grpId="0"/>
      <p:bldP spid="16" grpId="0" animBg="1"/>
      <p:bldP spid="18" grpId="0" animBg="1"/>
      <p:bldP spid="19" grpId="0" animBg="1"/>
      <p:bldP spid="20" grpId="0" animBg="1"/>
      <p:bldP spid="21" grpId="0" animBg="1"/>
      <p:bldP spid="22"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p:spPr>
        </p:sp>
      </p:grpSp>
      <p:sp>
        <p:nvSpPr>
          <p:cNvPr id="6" name="TextBox 6"/>
          <p:cNvSpPr txBox="1"/>
          <p:nvPr/>
        </p:nvSpPr>
        <p:spPr>
          <a:xfrm>
            <a:off x="984051" y="638472"/>
            <a:ext cx="15889784" cy="845492"/>
          </a:xfrm>
          <a:prstGeom prst="rect">
            <a:avLst/>
          </a:prstGeom>
        </p:spPr>
        <p:txBody>
          <a:bodyPr lIns="0" tIns="0" rIns="0" bIns="0" rtlCol="0" anchor="t">
            <a:spAutoFit/>
          </a:bodyPr>
          <a:lstStyle/>
          <a:p>
            <a:pPr algn="l">
              <a:lnSpc>
                <a:spcPts val="6312"/>
              </a:lnSpc>
            </a:pPr>
            <a:r>
              <a:rPr lang="en-US" sz="5062" dirty="0">
                <a:solidFill>
                  <a:srgbClr val="FF8AAF"/>
                </a:solidFill>
                <a:latin typeface="Petrona Medium"/>
                <a:ea typeface="Petrona Medium"/>
                <a:cs typeface="Petrona Medium"/>
                <a:sym typeface="Petrona"/>
              </a:rPr>
              <a:t>What is OADP? The OpenShift API for Data Protection</a:t>
            </a:r>
          </a:p>
        </p:txBody>
      </p:sp>
      <p:sp>
        <p:nvSpPr>
          <p:cNvPr id="7" name="TextBox 7"/>
          <p:cNvSpPr txBox="1"/>
          <p:nvPr/>
        </p:nvSpPr>
        <p:spPr>
          <a:xfrm>
            <a:off x="984051" y="1899791"/>
            <a:ext cx="16319897" cy="1650206"/>
          </a:xfrm>
          <a:prstGeom prst="rect">
            <a:avLst/>
          </a:prstGeom>
        </p:spPr>
        <p:txBody>
          <a:bodyPr lIns="0" tIns="0" rIns="0" bIns="0" rtlCol="0" anchor="t">
            <a:spAutoFit/>
          </a:bodyPr>
          <a:lstStyle/>
          <a:p>
            <a:pPr algn="l">
              <a:lnSpc>
                <a:spcPts val="3062"/>
              </a:lnSpc>
            </a:pPr>
            <a:r>
              <a:rPr lang="en-US" sz="1874" dirty="0">
                <a:solidFill>
                  <a:srgbClr val="E0D6DE"/>
                </a:solidFill>
                <a:latin typeface="Inter"/>
                <a:ea typeface="Inter"/>
                <a:cs typeface="Inter"/>
                <a:sym typeface="Inter"/>
              </a:rPr>
              <a:t>The OpenShift API for Data Protection (OADP) is a critical component for maintaining the resilience and recoverability of applications deployed on the OpenShift Container Platform. At its core, OADP empowers administrators to perform comprehensive backup, restore, and disaster recovery operations for their containerized environments. It acts as a shield for your applications, safeguarding not only the application code but also crucial associated data and configurations.</a:t>
            </a:r>
          </a:p>
        </p:txBody>
      </p:sp>
      <p:grpSp>
        <p:nvGrpSpPr>
          <p:cNvPr id="8" name="Group 8"/>
          <p:cNvGrpSpPr/>
          <p:nvPr/>
        </p:nvGrpSpPr>
        <p:grpSpPr>
          <a:xfrm>
            <a:off x="979289" y="3821906"/>
            <a:ext cx="5285482" cy="5793730"/>
            <a:chOff x="0" y="0"/>
            <a:chExt cx="7047310" cy="7724973"/>
          </a:xfrm>
        </p:grpSpPr>
        <p:sp>
          <p:nvSpPr>
            <p:cNvPr id="9" name="Freeform 9"/>
            <p:cNvSpPr/>
            <p:nvPr/>
          </p:nvSpPr>
          <p:spPr>
            <a:xfrm>
              <a:off x="6350" y="6350"/>
              <a:ext cx="7034530" cy="7712329"/>
            </a:xfrm>
            <a:custGeom>
              <a:avLst/>
              <a:gdLst/>
              <a:ahLst/>
              <a:cxnLst/>
              <a:rect l="l" t="t" r="r" b="b"/>
              <a:pathLst>
                <a:path w="7034530" h="7712329">
                  <a:moveTo>
                    <a:pt x="0" y="137795"/>
                  </a:moveTo>
                  <a:cubicBezTo>
                    <a:pt x="0" y="61722"/>
                    <a:pt x="61722" y="0"/>
                    <a:pt x="137795" y="0"/>
                  </a:cubicBezTo>
                  <a:lnTo>
                    <a:pt x="6896735" y="0"/>
                  </a:lnTo>
                  <a:cubicBezTo>
                    <a:pt x="6972808" y="0"/>
                    <a:pt x="7034530" y="61722"/>
                    <a:pt x="7034530" y="137795"/>
                  </a:cubicBezTo>
                  <a:lnTo>
                    <a:pt x="7034530" y="7574407"/>
                  </a:lnTo>
                  <a:cubicBezTo>
                    <a:pt x="7034530" y="7650480"/>
                    <a:pt x="6972808" y="7712201"/>
                    <a:pt x="6896735" y="7712201"/>
                  </a:cubicBezTo>
                  <a:lnTo>
                    <a:pt x="137795" y="7712201"/>
                  </a:lnTo>
                  <a:cubicBezTo>
                    <a:pt x="61722" y="7712329"/>
                    <a:pt x="0" y="7650607"/>
                    <a:pt x="0" y="7574407"/>
                  </a:cubicBezTo>
                  <a:close/>
                </a:path>
              </a:pathLst>
            </a:custGeom>
            <a:solidFill>
              <a:srgbClr val="2F1D63"/>
            </a:solidFill>
          </p:spPr>
        </p:sp>
        <p:sp>
          <p:nvSpPr>
            <p:cNvPr id="10" name="Freeform 10"/>
            <p:cNvSpPr/>
            <p:nvPr/>
          </p:nvSpPr>
          <p:spPr>
            <a:xfrm>
              <a:off x="0" y="0"/>
              <a:ext cx="7047230" cy="7725029"/>
            </a:xfrm>
            <a:custGeom>
              <a:avLst/>
              <a:gdLst/>
              <a:ahLst/>
              <a:cxnLst/>
              <a:rect l="l" t="t" r="r" b="b"/>
              <a:pathLst>
                <a:path w="7047230" h="7725029">
                  <a:moveTo>
                    <a:pt x="0" y="144145"/>
                  </a:moveTo>
                  <a:cubicBezTo>
                    <a:pt x="0" y="64516"/>
                    <a:pt x="64516" y="0"/>
                    <a:pt x="144145" y="0"/>
                  </a:cubicBezTo>
                  <a:lnTo>
                    <a:pt x="6903085" y="0"/>
                  </a:lnTo>
                  <a:lnTo>
                    <a:pt x="6903085" y="6350"/>
                  </a:lnTo>
                  <a:lnTo>
                    <a:pt x="6903085" y="0"/>
                  </a:lnTo>
                  <a:cubicBezTo>
                    <a:pt x="6982714" y="0"/>
                    <a:pt x="7047230" y="64516"/>
                    <a:pt x="7047230" y="144145"/>
                  </a:cubicBezTo>
                  <a:lnTo>
                    <a:pt x="7040880" y="144145"/>
                  </a:lnTo>
                  <a:lnTo>
                    <a:pt x="7047230" y="144145"/>
                  </a:lnTo>
                  <a:lnTo>
                    <a:pt x="7047230" y="7580757"/>
                  </a:lnTo>
                  <a:lnTo>
                    <a:pt x="7040880" y="7580757"/>
                  </a:lnTo>
                  <a:lnTo>
                    <a:pt x="7047230" y="7580757"/>
                  </a:lnTo>
                  <a:cubicBezTo>
                    <a:pt x="7047230" y="7660386"/>
                    <a:pt x="6982714" y="7724901"/>
                    <a:pt x="6903085" y="7724901"/>
                  </a:cubicBezTo>
                  <a:lnTo>
                    <a:pt x="6903085" y="7718551"/>
                  </a:lnTo>
                  <a:lnTo>
                    <a:pt x="6903085" y="7724901"/>
                  </a:lnTo>
                  <a:lnTo>
                    <a:pt x="144145" y="7724901"/>
                  </a:lnTo>
                  <a:lnTo>
                    <a:pt x="144145" y="7718551"/>
                  </a:lnTo>
                  <a:lnTo>
                    <a:pt x="144145" y="7724901"/>
                  </a:lnTo>
                  <a:cubicBezTo>
                    <a:pt x="64516" y="7725029"/>
                    <a:pt x="0" y="7660386"/>
                    <a:pt x="0" y="7580757"/>
                  </a:cubicBezTo>
                  <a:lnTo>
                    <a:pt x="0" y="144145"/>
                  </a:lnTo>
                  <a:lnTo>
                    <a:pt x="6350" y="144145"/>
                  </a:lnTo>
                  <a:lnTo>
                    <a:pt x="0" y="144145"/>
                  </a:lnTo>
                  <a:moveTo>
                    <a:pt x="12700" y="144145"/>
                  </a:moveTo>
                  <a:lnTo>
                    <a:pt x="12700" y="7580757"/>
                  </a:lnTo>
                  <a:lnTo>
                    <a:pt x="6350" y="7580757"/>
                  </a:lnTo>
                  <a:lnTo>
                    <a:pt x="12700" y="7580757"/>
                  </a:lnTo>
                  <a:cubicBezTo>
                    <a:pt x="12700" y="7653400"/>
                    <a:pt x="71501" y="7712201"/>
                    <a:pt x="144145" y="7712201"/>
                  </a:cubicBezTo>
                  <a:lnTo>
                    <a:pt x="6903085" y="7712201"/>
                  </a:lnTo>
                  <a:cubicBezTo>
                    <a:pt x="6975729" y="7712201"/>
                    <a:pt x="7034530" y="7653274"/>
                    <a:pt x="7034530" y="7580757"/>
                  </a:cubicBezTo>
                  <a:lnTo>
                    <a:pt x="7034530" y="144145"/>
                  </a:lnTo>
                  <a:cubicBezTo>
                    <a:pt x="7034657" y="71628"/>
                    <a:pt x="6975729" y="12700"/>
                    <a:pt x="6903212" y="12700"/>
                  </a:cubicBezTo>
                  <a:lnTo>
                    <a:pt x="144145" y="12700"/>
                  </a:lnTo>
                  <a:lnTo>
                    <a:pt x="144145" y="6350"/>
                  </a:lnTo>
                  <a:lnTo>
                    <a:pt x="144145" y="12700"/>
                  </a:lnTo>
                  <a:cubicBezTo>
                    <a:pt x="71501" y="12700"/>
                    <a:pt x="12700" y="71628"/>
                    <a:pt x="12700" y="144145"/>
                  </a:cubicBezTo>
                  <a:close/>
                </a:path>
              </a:pathLst>
            </a:custGeom>
            <a:solidFill>
              <a:srgbClr val="48367C"/>
            </a:solidFill>
          </p:spPr>
        </p:sp>
      </p:grpSp>
      <p:sp>
        <p:nvSpPr>
          <p:cNvPr id="11" name="TextBox 11"/>
          <p:cNvSpPr txBox="1"/>
          <p:nvPr/>
        </p:nvSpPr>
        <p:spPr>
          <a:xfrm>
            <a:off x="1239590" y="4053631"/>
            <a:ext cx="3956149" cy="432197"/>
          </a:xfrm>
          <a:prstGeom prst="rect">
            <a:avLst/>
          </a:prstGeom>
        </p:spPr>
        <p:txBody>
          <a:bodyPr lIns="0" tIns="0" rIns="0" bIns="0" rtlCol="0" anchor="t">
            <a:spAutoFit/>
          </a:bodyPr>
          <a:lstStyle/>
          <a:p>
            <a:pPr algn="l">
              <a:lnSpc>
                <a:spcPts val="3124"/>
              </a:lnSpc>
            </a:pPr>
            <a:r>
              <a:rPr lang="en-US" sz="2499" dirty="0">
                <a:solidFill>
                  <a:srgbClr val="E0D6DE"/>
                </a:solidFill>
                <a:latin typeface="Petrona Medium"/>
                <a:ea typeface="Petrona Medium"/>
                <a:cs typeface="Petrona Medium"/>
                <a:sym typeface="Petrona"/>
              </a:rPr>
              <a:t>Comprehensive Protection</a:t>
            </a:r>
          </a:p>
        </p:txBody>
      </p:sp>
      <p:sp>
        <p:nvSpPr>
          <p:cNvPr id="12" name="TextBox 12"/>
          <p:cNvSpPr txBox="1"/>
          <p:nvPr/>
        </p:nvSpPr>
        <p:spPr>
          <a:xfrm>
            <a:off x="1239590" y="4557118"/>
            <a:ext cx="4764881" cy="4011216"/>
          </a:xfrm>
          <a:prstGeom prst="rect">
            <a:avLst/>
          </a:prstGeom>
        </p:spPr>
        <p:txBody>
          <a:bodyPr lIns="0" tIns="0" rIns="0" bIns="0" rtlCol="0" anchor="t">
            <a:spAutoFit/>
          </a:bodyPr>
          <a:lstStyle/>
          <a:p>
            <a:pPr algn="l">
              <a:lnSpc>
                <a:spcPts val="3062"/>
              </a:lnSpc>
            </a:pPr>
            <a:r>
              <a:rPr lang="en-US" sz="1874" dirty="0">
                <a:solidFill>
                  <a:srgbClr val="E0D6DE"/>
                </a:solidFill>
                <a:latin typeface="Inter"/>
                <a:ea typeface="Inter"/>
                <a:cs typeface="Inter"/>
                <a:sym typeface="Inter"/>
              </a:rPr>
              <a:t>OADP protects various aspects of your OpenShift environment, including containerized applications, their associated persistent volumes (PVs), cluster-scoped resources (like Custom Resource Definitions, Roles, </a:t>
            </a:r>
            <a:r>
              <a:rPr lang="en-US" sz="1874" dirty="0" err="1">
                <a:solidFill>
                  <a:srgbClr val="E0D6DE"/>
                </a:solidFill>
                <a:latin typeface="Inter"/>
                <a:ea typeface="Inter"/>
                <a:cs typeface="Inter"/>
                <a:sym typeface="Inter"/>
              </a:rPr>
              <a:t>RoleBindings</a:t>
            </a:r>
            <a:r>
              <a:rPr lang="en-US" sz="1874" dirty="0">
                <a:solidFill>
                  <a:srgbClr val="E0D6DE"/>
                </a:solidFill>
                <a:latin typeface="Inter"/>
                <a:ea typeface="Inter"/>
                <a:cs typeface="Inter"/>
                <a:sym typeface="Inter"/>
              </a:rPr>
              <a:t>), and internal image streams. This holistic approach ensures that a full application state can be recovered.</a:t>
            </a:r>
          </a:p>
        </p:txBody>
      </p:sp>
      <p:grpSp>
        <p:nvGrpSpPr>
          <p:cNvPr id="13" name="Group 13"/>
          <p:cNvGrpSpPr/>
          <p:nvPr/>
        </p:nvGrpSpPr>
        <p:grpSpPr>
          <a:xfrm>
            <a:off x="6501259" y="3821906"/>
            <a:ext cx="5285482" cy="5793730"/>
            <a:chOff x="0" y="0"/>
            <a:chExt cx="7047310" cy="7724973"/>
          </a:xfrm>
        </p:grpSpPr>
        <p:sp>
          <p:nvSpPr>
            <p:cNvPr id="14" name="Freeform 14"/>
            <p:cNvSpPr/>
            <p:nvPr/>
          </p:nvSpPr>
          <p:spPr>
            <a:xfrm>
              <a:off x="6350" y="6350"/>
              <a:ext cx="7034530" cy="7712329"/>
            </a:xfrm>
            <a:custGeom>
              <a:avLst/>
              <a:gdLst/>
              <a:ahLst/>
              <a:cxnLst/>
              <a:rect l="l" t="t" r="r" b="b"/>
              <a:pathLst>
                <a:path w="7034530" h="7712329">
                  <a:moveTo>
                    <a:pt x="0" y="137795"/>
                  </a:moveTo>
                  <a:cubicBezTo>
                    <a:pt x="0" y="61722"/>
                    <a:pt x="61722" y="0"/>
                    <a:pt x="137795" y="0"/>
                  </a:cubicBezTo>
                  <a:lnTo>
                    <a:pt x="6896735" y="0"/>
                  </a:lnTo>
                  <a:cubicBezTo>
                    <a:pt x="6972808" y="0"/>
                    <a:pt x="7034530" y="61722"/>
                    <a:pt x="7034530" y="137795"/>
                  </a:cubicBezTo>
                  <a:lnTo>
                    <a:pt x="7034530" y="7574407"/>
                  </a:lnTo>
                  <a:cubicBezTo>
                    <a:pt x="7034530" y="7650480"/>
                    <a:pt x="6972808" y="7712201"/>
                    <a:pt x="6896735" y="7712201"/>
                  </a:cubicBezTo>
                  <a:lnTo>
                    <a:pt x="137795" y="7712201"/>
                  </a:lnTo>
                  <a:cubicBezTo>
                    <a:pt x="61722" y="7712329"/>
                    <a:pt x="0" y="7650607"/>
                    <a:pt x="0" y="7574407"/>
                  </a:cubicBezTo>
                  <a:close/>
                </a:path>
              </a:pathLst>
            </a:custGeom>
            <a:solidFill>
              <a:srgbClr val="2F1D63"/>
            </a:solidFill>
          </p:spPr>
        </p:sp>
        <p:sp>
          <p:nvSpPr>
            <p:cNvPr id="15" name="Freeform 15"/>
            <p:cNvSpPr/>
            <p:nvPr/>
          </p:nvSpPr>
          <p:spPr>
            <a:xfrm>
              <a:off x="0" y="0"/>
              <a:ext cx="7047230" cy="7725029"/>
            </a:xfrm>
            <a:custGeom>
              <a:avLst/>
              <a:gdLst/>
              <a:ahLst/>
              <a:cxnLst/>
              <a:rect l="l" t="t" r="r" b="b"/>
              <a:pathLst>
                <a:path w="7047230" h="7725029">
                  <a:moveTo>
                    <a:pt x="0" y="144145"/>
                  </a:moveTo>
                  <a:cubicBezTo>
                    <a:pt x="0" y="64516"/>
                    <a:pt x="64516" y="0"/>
                    <a:pt x="144145" y="0"/>
                  </a:cubicBezTo>
                  <a:lnTo>
                    <a:pt x="6903085" y="0"/>
                  </a:lnTo>
                  <a:lnTo>
                    <a:pt x="6903085" y="6350"/>
                  </a:lnTo>
                  <a:lnTo>
                    <a:pt x="6903085" y="0"/>
                  </a:lnTo>
                  <a:cubicBezTo>
                    <a:pt x="6982714" y="0"/>
                    <a:pt x="7047230" y="64516"/>
                    <a:pt x="7047230" y="144145"/>
                  </a:cubicBezTo>
                  <a:lnTo>
                    <a:pt x="7040880" y="144145"/>
                  </a:lnTo>
                  <a:lnTo>
                    <a:pt x="7047230" y="144145"/>
                  </a:lnTo>
                  <a:lnTo>
                    <a:pt x="7047230" y="7580757"/>
                  </a:lnTo>
                  <a:lnTo>
                    <a:pt x="7040880" y="7580757"/>
                  </a:lnTo>
                  <a:lnTo>
                    <a:pt x="7047230" y="7580757"/>
                  </a:lnTo>
                  <a:cubicBezTo>
                    <a:pt x="7047230" y="7660386"/>
                    <a:pt x="6982714" y="7724901"/>
                    <a:pt x="6903085" y="7724901"/>
                  </a:cubicBezTo>
                  <a:lnTo>
                    <a:pt x="6903085" y="7718551"/>
                  </a:lnTo>
                  <a:lnTo>
                    <a:pt x="6903085" y="7724901"/>
                  </a:lnTo>
                  <a:lnTo>
                    <a:pt x="144145" y="7724901"/>
                  </a:lnTo>
                  <a:lnTo>
                    <a:pt x="144145" y="7718551"/>
                  </a:lnTo>
                  <a:lnTo>
                    <a:pt x="144145" y="7724901"/>
                  </a:lnTo>
                  <a:cubicBezTo>
                    <a:pt x="64516" y="7725029"/>
                    <a:pt x="0" y="7660386"/>
                    <a:pt x="0" y="7580757"/>
                  </a:cubicBezTo>
                  <a:lnTo>
                    <a:pt x="0" y="144145"/>
                  </a:lnTo>
                  <a:lnTo>
                    <a:pt x="6350" y="144145"/>
                  </a:lnTo>
                  <a:lnTo>
                    <a:pt x="0" y="144145"/>
                  </a:lnTo>
                  <a:moveTo>
                    <a:pt x="12700" y="144145"/>
                  </a:moveTo>
                  <a:lnTo>
                    <a:pt x="12700" y="7580757"/>
                  </a:lnTo>
                  <a:lnTo>
                    <a:pt x="6350" y="7580757"/>
                  </a:lnTo>
                  <a:lnTo>
                    <a:pt x="12700" y="7580757"/>
                  </a:lnTo>
                  <a:cubicBezTo>
                    <a:pt x="12700" y="7653400"/>
                    <a:pt x="71501" y="7712201"/>
                    <a:pt x="144145" y="7712201"/>
                  </a:cubicBezTo>
                  <a:lnTo>
                    <a:pt x="6903085" y="7712201"/>
                  </a:lnTo>
                  <a:cubicBezTo>
                    <a:pt x="6975729" y="7712201"/>
                    <a:pt x="7034530" y="7653274"/>
                    <a:pt x="7034530" y="7580757"/>
                  </a:cubicBezTo>
                  <a:lnTo>
                    <a:pt x="7034530" y="144145"/>
                  </a:lnTo>
                  <a:cubicBezTo>
                    <a:pt x="7034657" y="71628"/>
                    <a:pt x="6975729" y="12700"/>
                    <a:pt x="6903212" y="12700"/>
                  </a:cubicBezTo>
                  <a:lnTo>
                    <a:pt x="144145" y="12700"/>
                  </a:lnTo>
                  <a:lnTo>
                    <a:pt x="144145" y="6350"/>
                  </a:lnTo>
                  <a:lnTo>
                    <a:pt x="144145" y="12700"/>
                  </a:lnTo>
                  <a:cubicBezTo>
                    <a:pt x="71501" y="12700"/>
                    <a:pt x="12700" y="71628"/>
                    <a:pt x="12700" y="144145"/>
                  </a:cubicBezTo>
                  <a:close/>
                </a:path>
              </a:pathLst>
            </a:custGeom>
            <a:solidFill>
              <a:srgbClr val="48367C"/>
            </a:solidFill>
          </p:spPr>
        </p:sp>
      </p:grpSp>
      <p:sp>
        <p:nvSpPr>
          <p:cNvPr id="16" name="TextBox 16"/>
          <p:cNvSpPr txBox="1"/>
          <p:nvPr/>
        </p:nvSpPr>
        <p:spPr>
          <a:xfrm>
            <a:off x="6761560" y="4053631"/>
            <a:ext cx="3229273" cy="432197"/>
          </a:xfrm>
          <a:prstGeom prst="rect">
            <a:avLst/>
          </a:prstGeom>
        </p:spPr>
        <p:txBody>
          <a:bodyPr lIns="0" tIns="0" rIns="0" bIns="0" rtlCol="0" anchor="t">
            <a:spAutoFit/>
          </a:bodyPr>
          <a:lstStyle/>
          <a:p>
            <a:pPr algn="l">
              <a:lnSpc>
                <a:spcPts val="3124"/>
              </a:lnSpc>
            </a:pPr>
            <a:r>
              <a:rPr lang="en-US" sz="2499" dirty="0">
                <a:solidFill>
                  <a:srgbClr val="E0D6DE"/>
                </a:solidFill>
                <a:latin typeface="Petrona Medium"/>
                <a:ea typeface="Petrona Medium"/>
                <a:cs typeface="Petrona Medium"/>
                <a:sym typeface="Petrona"/>
              </a:rPr>
              <a:t>Exclusions for Clarity</a:t>
            </a:r>
          </a:p>
        </p:txBody>
      </p:sp>
      <p:sp>
        <p:nvSpPr>
          <p:cNvPr id="17" name="TextBox 17"/>
          <p:cNvSpPr txBox="1"/>
          <p:nvPr/>
        </p:nvSpPr>
        <p:spPr>
          <a:xfrm>
            <a:off x="6761560" y="4557118"/>
            <a:ext cx="4764881" cy="4011216"/>
          </a:xfrm>
          <a:prstGeom prst="rect">
            <a:avLst/>
          </a:prstGeom>
        </p:spPr>
        <p:txBody>
          <a:bodyPr lIns="0" tIns="0" rIns="0" bIns="0" rtlCol="0" anchor="t">
            <a:spAutoFit/>
          </a:bodyPr>
          <a:lstStyle/>
          <a:p>
            <a:pPr algn="l">
              <a:lnSpc>
                <a:spcPts val="3062"/>
              </a:lnSpc>
            </a:pPr>
            <a:r>
              <a:rPr lang="en-US" sz="1874" dirty="0">
                <a:solidFill>
                  <a:srgbClr val="E0D6DE"/>
                </a:solidFill>
                <a:latin typeface="Inter"/>
                <a:ea typeface="Inter"/>
                <a:cs typeface="Inter"/>
                <a:sym typeface="Inter"/>
              </a:rPr>
              <a:t>It's important to note that OADP is designed to protect workloads, not the </a:t>
            </a:r>
            <a:r>
              <a:rPr lang="en-US" sz="1874" b="1" dirty="0">
                <a:solidFill>
                  <a:schemeClr val="accent6"/>
                </a:solidFill>
                <a:latin typeface="Inter"/>
                <a:ea typeface="Inter"/>
                <a:cs typeface="Inter"/>
                <a:sym typeface="Inter"/>
              </a:rPr>
              <a:t>underlying cluster infrastructure itself. </a:t>
            </a:r>
            <a:r>
              <a:rPr lang="en-US" sz="1874" dirty="0">
                <a:solidFill>
                  <a:srgbClr val="E0D6DE"/>
                </a:solidFill>
                <a:latin typeface="Inter"/>
                <a:ea typeface="Inter"/>
                <a:cs typeface="Inter"/>
                <a:sym typeface="Inter"/>
              </a:rPr>
              <a:t>Therefore, it specifically excludes the OpenShift </a:t>
            </a:r>
            <a:r>
              <a:rPr lang="en-US" sz="1874" dirty="0" err="1">
                <a:solidFill>
                  <a:srgbClr val="E0D6DE"/>
                </a:solidFill>
                <a:latin typeface="Inter"/>
                <a:ea typeface="Inter"/>
                <a:cs typeface="Inter"/>
                <a:sym typeface="Inter"/>
              </a:rPr>
              <a:t>etcd</a:t>
            </a:r>
            <a:r>
              <a:rPr lang="en-US" sz="1874" dirty="0">
                <a:solidFill>
                  <a:srgbClr val="E0D6DE"/>
                </a:solidFill>
                <a:latin typeface="Inter"/>
                <a:ea typeface="Inter"/>
                <a:cs typeface="Inter"/>
                <a:sym typeface="Inter"/>
              </a:rPr>
              <a:t> database (which stores cluster state) and OpenShift Operators from its backup scope. These components are typically managed through different disaster recovery strategies.</a:t>
            </a:r>
          </a:p>
        </p:txBody>
      </p:sp>
      <p:grpSp>
        <p:nvGrpSpPr>
          <p:cNvPr id="18" name="Group 18"/>
          <p:cNvGrpSpPr/>
          <p:nvPr/>
        </p:nvGrpSpPr>
        <p:grpSpPr>
          <a:xfrm>
            <a:off x="12023229" y="3821906"/>
            <a:ext cx="5285482" cy="5793730"/>
            <a:chOff x="0" y="0"/>
            <a:chExt cx="7047310" cy="7724973"/>
          </a:xfrm>
        </p:grpSpPr>
        <p:sp>
          <p:nvSpPr>
            <p:cNvPr id="19" name="Freeform 19"/>
            <p:cNvSpPr/>
            <p:nvPr/>
          </p:nvSpPr>
          <p:spPr>
            <a:xfrm>
              <a:off x="6350" y="6350"/>
              <a:ext cx="7034530" cy="7712329"/>
            </a:xfrm>
            <a:custGeom>
              <a:avLst/>
              <a:gdLst/>
              <a:ahLst/>
              <a:cxnLst/>
              <a:rect l="l" t="t" r="r" b="b"/>
              <a:pathLst>
                <a:path w="7034530" h="7712329">
                  <a:moveTo>
                    <a:pt x="0" y="137795"/>
                  </a:moveTo>
                  <a:cubicBezTo>
                    <a:pt x="0" y="61722"/>
                    <a:pt x="61722" y="0"/>
                    <a:pt x="137795" y="0"/>
                  </a:cubicBezTo>
                  <a:lnTo>
                    <a:pt x="6896735" y="0"/>
                  </a:lnTo>
                  <a:cubicBezTo>
                    <a:pt x="6972808" y="0"/>
                    <a:pt x="7034530" y="61722"/>
                    <a:pt x="7034530" y="137795"/>
                  </a:cubicBezTo>
                  <a:lnTo>
                    <a:pt x="7034530" y="7574407"/>
                  </a:lnTo>
                  <a:cubicBezTo>
                    <a:pt x="7034530" y="7650480"/>
                    <a:pt x="6972808" y="7712201"/>
                    <a:pt x="6896735" y="7712201"/>
                  </a:cubicBezTo>
                  <a:lnTo>
                    <a:pt x="137795" y="7712201"/>
                  </a:lnTo>
                  <a:cubicBezTo>
                    <a:pt x="61722" y="7712329"/>
                    <a:pt x="0" y="7650607"/>
                    <a:pt x="0" y="7574407"/>
                  </a:cubicBezTo>
                  <a:close/>
                </a:path>
              </a:pathLst>
            </a:custGeom>
            <a:solidFill>
              <a:srgbClr val="2F1D63"/>
            </a:solidFill>
          </p:spPr>
        </p:sp>
        <p:sp>
          <p:nvSpPr>
            <p:cNvPr id="20" name="Freeform 20"/>
            <p:cNvSpPr/>
            <p:nvPr/>
          </p:nvSpPr>
          <p:spPr>
            <a:xfrm>
              <a:off x="0" y="0"/>
              <a:ext cx="7047230" cy="7725029"/>
            </a:xfrm>
            <a:custGeom>
              <a:avLst/>
              <a:gdLst/>
              <a:ahLst/>
              <a:cxnLst/>
              <a:rect l="l" t="t" r="r" b="b"/>
              <a:pathLst>
                <a:path w="7047230" h="7725029">
                  <a:moveTo>
                    <a:pt x="0" y="144145"/>
                  </a:moveTo>
                  <a:cubicBezTo>
                    <a:pt x="0" y="64516"/>
                    <a:pt x="64516" y="0"/>
                    <a:pt x="144145" y="0"/>
                  </a:cubicBezTo>
                  <a:lnTo>
                    <a:pt x="6903085" y="0"/>
                  </a:lnTo>
                  <a:lnTo>
                    <a:pt x="6903085" y="6350"/>
                  </a:lnTo>
                  <a:lnTo>
                    <a:pt x="6903085" y="0"/>
                  </a:lnTo>
                  <a:cubicBezTo>
                    <a:pt x="6982714" y="0"/>
                    <a:pt x="7047230" y="64516"/>
                    <a:pt x="7047230" y="144145"/>
                  </a:cubicBezTo>
                  <a:lnTo>
                    <a:pt x="7040880" y="144145"/>
                  </a:lnTo>
                  <a:lnTo>
                    <a:pt x="7047230" y="144145"/>
                  </a:lnTo>
                  <a:lnTo>
                    <a:pt x="7047230" y="7580757"/>
                  </a:lnTo>
                  <a:lnTo>
                    <a:pt x="7040880" y="7580757"/>
                  </a:lnTo>
                  <a:lnTo>
                    <a:pt x="7047230" y="7580757"/>
                  </a:lnTo>
                  <a:cubicBezTo>
                    <a:pt x="7047230" y="7660386"/>
                    <a:pt x="6982714" y="7724901"/>
                    <a:pt x="6903085" y="7724901"/>
                  </a:cubicBezTo>
                  <a:lnTo>
                    <a:pt x="6903085" y="7718551"/>
                  </a:lnTo>
                  <a:lnTo>
                    <a:pt x="6903085" y="7724901"/>
                  </a:lnTo>
                  <a:lnTo>
                    <a:pt x="144145" y="7724901"/>
                  </a:lnTo>
                  <a:lnTo>
                    <a:pt x="144145" y="7718551"/>
                  </a:lnTo>
                  <a:lnTo>
                    <a:pt x="144145" y="7724901"/>
                  </a:lnTo>
                  <a:cubicBezTo>
                    <a:pt x="64516" y="7725029"/>
                    <a:pt x="0" y="7660386"/>
                    <a:pt x="0" y="7580757"/>
                  </a:cubicBezTo>
                  <a:lnTo>
                    <a:pt x="0" y="144145"/>
                  </a:lnTo>
                  <a:lnTo>
                    <a:pt x="6350" y="144145"/>
                  </a:lnTo>
                  <a:lnTo>
                    <a:pt x="0" y="144145"/>
                  </a:lnTo>
                  <a:moveTo>
                    <a:pt x="12700" y="144145"/>
                  </a:moveTo>
                  <a:lnTo>
                    <a:pt x="12700" y="7580757"/>
                  </a:lnTo>
                  <a:lnTo>
                    <a:pt x="6350" y="7580757"/>
                  </a:lnTo>
                  <a:lnTo>
                    <a:pt x="12700" y="7580757"/>
                  </a:lnTo>
                  <a:cubicBezTo>
                    <a:pt x="12700" y="7653400"/>
                    <a:pt x="71501" y="7712201"/>
                    <a:pt x="144145" y="7712201"/>
                  </a:cubicBezTo>
                  <a:lnTo>
                    <a:pt x="6903085" y="7712201"/>
                  </a:lnTo>
                  <a:cubicBezTo>
                    <a:pt x="6975729" y="7712201"/>
                    <a:pt x="7034530" y="7653274"/>
                    <a:pt x="7034530" y="7580757"/>
                  </a:cubicBezTo>
                  <a:lnTo>
                    <a:pt x="7034530" y="144145"/>
                  </a:lnTo>
                  <a:cubicBezTo>
                    <a:pt x="7034657" y="71628"/>
                    <a:pt x="6975729" y="12700"/>
                    <a:pt x="6903212" y="12700"/>
                  </a:cubicBezTo>
                  <a:lnTo>
                    <a:pt x="144145" y="12700"/>
                  </a:lnTo>
                  <a:lnTo>
                    <a:pt x="144145" y="6350"/>
                  </a:lnTo>
                  <a:lnTo>
                    <a:pt x="144145" y="12700"/>
                  </a:lnTo>
                  <a:cubicBezTo>
                    <a:pt x="71501" y="12700"/>
                    <a:pt x="12700" y="71628"/>
                    <a:pt x="12700" y="144145"/>
                  </a:cubicBezTo>
                  <a:close/>
                </a:path>
              </a:pathLst>
            </a:custGeom>
            <a:solidFill>
              <a:srgbClr val="48367C"/>
            </a:solidFill>
          </p:spPr>
        </p:sp>
      </p:grpSp>
      <p:sp>
        <p:nvSpPr>
          <p:cNvPr id="21" name="TextBox 21"/>
          <p:cNvSpPr txBox="1"/>
          <p:nvPr/>
        </p:nvSpPr>
        <p:spPr>
          <a:xfrm>
            <a:off x="12283529" y="4053631"/>
            <a:ext cx="3229273" cy="432197"/>
          </a:xfrm>
          <a:prstGeom prst="rect">
            <a:avLst/>
          </a:prstGeom>
        </p:spPr>
        <p:txBody>
          <a:bodyPr lIns="0" tIns="0" rIns="0" bIns="0" rtlCol="0" anchor="t">
            <a:spAutoFit/>
          </a:bodyPr>
          <a:lstStyle/>
          <a:p>
            <a:pPr algn="l">
              <a:lnSpc>
                <a:spcPts val="3124"/>
              </a:lnSpc>
            </a:pPr>
            <a:r>
              <a:rPr lang="en-US" sz="2499">
                <a:solidFill>
                  <a:srgbClr val="E0D6DE"/>
                </a:solidFill>
                <a:latin typeface="Petrona Medium"/>
                <a:ea typeface="Petrona Medium"/>
                <a:cs typeface="Petrona Medium"/>
                <a:sym typeface="Petrona"/>
              </a:rPr>
              <a:t>Velero Foundation</a:t>
            </a:r>
          </a:p>
        </p:txBody>
      </p:sp>
      <p:sp>
        <p:nvSpPr>
          <p:cNvPr id="22" name="TextBox 22"/>
          <p:cNvSpPr txBox="1"/>
          <p:nvPr/>
        </p:nvSpPr>
        <p:spPr>
          <a:xfrm>
            <a:off x="12283529" y="4557118"/>
            <a:ext cx="4764881" cy="4330096"/>
          </a:xfrm>
          <a:prstGeom prst="rect">
            <a:avLst/>
          </a:prstGeom>
        </p:spPr>
        <p:txBody>
          <a:bodyPr lIns="0" tIns="0" rIns="0" bIns="0" rtlCol="0" anchor="t">
            <a:spAutoFit/>
          </a:bodyPr>
          <a:lstStyle/>
          <a:p>
            <a:pPr algn="l">
              <a:lnSpc>
                <a:spcPts val="3062"/>
              </a:lnSpc>
            </a:pPr>
            <a:r>
              <a:rPr lang="en-US" sz="1874" dirty="0">
                <a:solidFill>
                  <a:srgbClr val="E0D6DE"/>
                </a:solidFill>
                <a:latin typeface="Inter"/>
                <a:ea typeface="Inter"/>
                <a:cs typeface="Inter"/>
                <a:sym typeface="Inter"/>
              </a:rPr>
              <a:t>OADP is built upon the robust and widely adopted </a:t>
            </a:r>
            <a:r>
              <a:rPr lang="en-US" sz="1874" dirty="0" err="1">
                <a:solidFill>
                  <a:srgbClr val="E0D6DE"/>
                </a:solidFill>
                <a:latin typeface="Inter"/>
                <a:ea typeface="Inter"/>
                <a:cs typeface="Inter"/>
                <a:sym typeface="Inter"/>
              </a:rPr>
              <a:t>Velero</a:t>
            </a:r>
            <a:r>
              <a:rPr lang="en-US" sz="1874" dirty="0">
                <a:solidFill>
                  <a:srgbClr val="E0D6DE"/>
                </a:solidFill>
                <a:latin typeface="Inter"/>
                <a:ea typeface="Inter"/>
                <a:cs typeface="Inter"/>
                <a:sym typeface="Inter"/>
              </a:rPr>
              <a:t> open-source project, a </a:t>
            </a:r>
            <a:r>
              <a:rPr lang="en-US" sz="1874" b="1" dirty="0">
                <a:solidFill>
                  <a:schemeClr val="accent6"/>
                </a:solidFill>
                <a:latin typeface="Inter"/>
                <a:ea typeface="Inter"/>
                <a:cs typeface="Inter"/>
                <a:sym typeface="Inter"/>
              </a:rPr>
              <a:t>Kubernetes native tool for backup and restore. </a:t>
            </a:r>
            <a:r>
              <a:rPr lang="en-US" sz="1874" dirty="0">
                <a:solidFill>
                  <a:srgbClr val="E0D6DE"/>
                </a:solidFill>
                <a:latin typeface="Inter"/>
                <a:ea typeface="Inter"/>
                <a:cs typeface="Inter"/>
                <a:sym typeface="Inter"/>
              </a:rPr>
              <a:t>However, OADP goes beyond a simple </a:t>
            </a:r>
            <a:r>
              <a:rPr lang="en-US" sz="1874" dirty="0" err="1">
                <a:solidFill>
                  <a:srgbClr val="E0D6DE"/>
                </a:solidFill>
                <a:latin typeface="Inter"/>
                <a:ea typeface="Inter"/>
                <a:cs typeface="Inter"/>
                <a:sym typeface="Inter"/>
              </a:rPr>
              <a:t>Velero</a:t>
            </a:r>
            <a:r>
              <a:rPr lang="en-US" sz="1874" dirty="0">
                <a:solidFill>
                  <a:srgbClr val="E0D6DE"/>
                </a:solidFill>
                <a:latin typeface="Inter"/>
                <a:ea typeface="Inter"/>
                <a:cs typeface="Inter"/>
                <a:sym typeface="Inter"/>
              </a:rPr>
              <a:t> deployment. It provides a tailored and enhanced integration specifically for OpenShift, including specialized plugins and APIs that leverage OpenShift's unique capabilities, offering a more seamless and optimized experience for data protection within the platform.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6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2" presetClass="entr" presetSubtype="4"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 presetClass="entr" presetSubtype="4"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ppt_x"/>
                                          </p:val>
                                        </p:tav>
                                        <p:tav tm="100000">
                                          <p:val>
                                            <p:strVal val="#ppt_x"/>
                                          </p:val>
                                        </p:tav>
                                      </p:tavLst>
                                    </p:anim>
                                    <p:anim calcmode="lin" valueType="num">
                                      <p:cBhvr additive="base">
                                        <p:cTn id="49" dur="500" fill="hold"/>
                                        <p:tgtEl>
                                          <p:spTgt spid="21"/>
                                        </p:tgtEl>
                                        <p:attrNameLst>
                                          <p:attrName>ppt_y</p:attrName>
                                        </p:attrNameLst>
                                      </p:cBhvr>
                                      <p:tavLst>
                                        <p:tav tm="0">
                                          <p:val>
                                            <p:strVal val="1+#ppt_h/2"/>
                                          </p:val>
                                        </p:tav>
                                        <p:tav tm="100000">
                                          <p:val>
                                            <p:strVal val="#ppt_y"/>
                                          </p:val>
                                        </p:tav>
                                      </p:tavLst>
                                    </p:anim>
                                  </p:childTnLst>
                                </p:cTn>
                              </p:par>
                            </p:childTnLst>
                          </p:cTn>
                        </p:par>
                        <p:par>
                          <p:cTn id="50" fill="hold">
                            <p:stCondLst>
                              <p:cond delay="1000"/>
                            </p:stCondLst>
                            <p:childTnLst>
                              <p:par>
                                <p:cTn id="51" presetID="2" presetClass="entr" presetSubtype="4"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248022"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p:spPr>
        </p:sp>
      </p:grpSp>
      <p:sp>
        <p:nvSpPr>
          <p:cNvPr id="6" name="TextBox 6"/>
          <p:cNvSpPr txBox="1"/>
          <p:nvPr/>
        </p:nvSpPr>
        <p:spPr>
          <a:xfrm>
            <a:off x="496044" y="312539"/>
            <a:ext cx="17791956" cy="494238"/>
          </a:xfrm>
          <a:prstGeom prst="rect">
            <a:avLst/>
          </a:prstGeom>
        </p:spPr>
        <p:txBody>
          <a:bodyPr wrap="square" lIns="0" tIns="0" rIns="0" bIns="0" rtlCol="0" anchor="t">
            <a:spAutoFit/>
          </a:bodyPr>
          <a:lstStyle/>
          <a:p>
            <a:pPr algn="l">
              <a:lnSpc>
                <a:spcPts val="3187"/>
              </a:lnSpc>
            </a:pPr>
            <a:r>
              <a:rPr lang="en-US" sz="5062" dirty="0">
                <a:solidFill>
                  <a:srgbClr val="FF8AAF"/>
                </a:solidFill>
                <a:latin typeface="Petrona Medium"/>
                <a:sym typeface="Petrona"/>
              </a:rPr>
              <a:t>Why OADP Matters: Disaster Recovery for OpenShift Workloads</a:t>
            </a:r>
          </a:p>
        </p:txBody>
      </p:sp>
      <p:sp>
        <p:nvSpPr>
          <p:cNvPr id="7" name="TextBox 7"/>
          <p:cNvSpPr txBox="1"/>
          <p:nvPr/>
        </p:nvSpPr>
        <p:spPr>
          <a:xfrm>
            <a:off x="523753" y="1001990"/>
            <a:ext cx="17295911" cy="1153649"/>
          </a:xfrm>
          <a:prstGeom prst="rect">
            <a:avLst/>
          </a:prstGeom>
        </p:spPr>
        <p:txBody>
          <a:bodyPr lIns="0" tIns="0" rIns="0" bIns="0" rtlCol="0" anchor="t">
            <a:spAutoFit/>
          </a:bodyPr>
          <a:lstStyle/>
          <a:p>
            <a:pPr algn="l"/>
            <a:r>
              <a:rPr lang="en-US" sz="1874" dirty="0">
                <a:solidFill>
                  <a:srgbClr val="E0D6DE"/>
                </a:solidFill>
                <a:latin typeface="Andale Mono" panose="020B0509000000000004" pitchFamily="49" charset="0"/>
                <a:ea typeface="Inter"/>
                <a:cs typeface="Al Bayan Plain" pitchFamily="2" charset="-78"/>
                <a:sym typeface="Inter"/>
              </a:rPr>
              <a:t>In today's fast-paced digital landscape, ensuring business continuity and data integrity is paramount. </a:t>
            </a:r>
          </a:p>
          <a:p>
            <a:pPr algn="l"/>
            <a:r>
              <a:rPr lang="en-US" sz="1874" dirty="0">
                <a:solidFill>
                  <a:srgbClr val="E0D6DE"/>
                </a:solidFill>
                <a:latin typeface="Andale Mono" panose="020B0509000000000004" pitchFamily="49" charset="0"/>
                <a:ea typeface="Inter"/>
                <a:cs typeface="Al Bayan Plain" pitchFamily="2" charset="-78"/>
                <a:sym typeface="Inter"/>
              </a:rPr>
              <a:t>OADP plays a vital role in achieving this for OpenShift deployments by providing robust disaster recovery capabilities. </a:t>
            </a:r>
          </a:p>
          <a:p>
            <a:pPr algn="l"/>
            <a:r>
              <a:rPr lang="en-US" sz="1874" dirty="0">
                <a:solidFill>
                  <a:srgbClr val="E0D6DE"/>
                </a:solidFill>
                <a:latin typeface="Andale Mono" panose="020B0509000000000004" pitchFamily="49" charset="0"/>
                <a:ea typeface="Inter"/>
                <a:cs typeface="Al Bayan Plain" pitchFamily="2" charset="-78"/>
                <a:sym typeface="Inter"/>
              </a:rPr>
              <a:t>Without OADP, recovering from accidental deletions, data corruption, or catastrophic failures could lead to significant</a:t>
            </a:r>
          </a:p>
          <a:p>
            <a:pPr algn="l"/>
            <a:r>
              <a:rPr lang="en-US" sz="1874" dirty="0">
                <a:solidFill>
                  <a:srgbClr val="E0D6DE"/>
                </a:solidFill>
                <a:latin typeface="Andale Mono" panose="020B0509000000000004" pitchFamily="49" charset="0"/>
                <a:ea typeface="Inter"/>
                <a:cs typeface="Al Bayan Plain" pitchFamily="2" charset="-78"/>
                <a:sym typeface="Inter"/>
              </a:rPr>
              <a:t> downtime and data loss, impacting business operations and revenue.</a:t>
            </a:r>
          </a:p>
        </p:txBody>
      </p:sp>
      <p:sp>
        <p:nvSpPr>
          <p:cNvPr id="8" name="TextBox 8"/>
          <p:cNvSpPr txBox="1"/>
          <p:nvPr/>
        </p:nvSpPr>
        <p:spPr>
          <a:xfrm>
            <a:off x="482188" y="2498431"/>
            <a:ext cx="4208740" cy="245901"/>
          </a:xfrm>
          <a:prstGeom prst="rect">
            <a:avLst/>
          </a:prstGeom>
        </p:spPr>
        <p:txBody>
          <a:bodyPr wrap="square" lIns="0" tIns="0" rIns="0" bIns="0" rtlCol="0" anchor="t">
            <a:spAutoFit/>
          </a:bodyPr>
          <a:lstStyle/>
          <a:p>
            <a:pPr algn="l">
              <a:lnSpc>
                <a:spcPts val="1562"/>
              </a:lnSpc>
            </a:pPr>
            <a:r>
              <a:rPr lang="en-US" sz="2500" dirty="0">
                <a:solidFill>
                  <a:srgbClr val="FF8AAF"/>
                </a:solidFill>
                <a:latin typeface="Petrona Medium"/>
                <a:sym typeface="Petrona"/>
              </a:rPr>
              <a:t>Ensuring</a:t>
            </a:r>
            <a:r>
              <a:rPr lang="en-US" sz="2499" dirty="0">
                <a:solidFill>
                  <a:srgbClr val="E0D6DE"/>
                </a:solidFill>
                <a:latin typeface="Petrona Medium"/>
                <a:sym typeface="Petrona"/>
              </a:rPr>
              <a:t> </a:t>
            </a:r>
            <a:r>
              <a:rPr lang="en-US" sz="2500" dirty="0">
                <a:solidFill>
                  <a:srgbClr val="FF8AAF"/>
                </a:solidFill>
                <a:latin typeface="Petrona Medium"/>
                <a:sym typeface="Petrona"/>
              </a:rPr>
              <a:t>Business Continuity</a:t>
            </a:r>
          </a:p>
        </p:txBody>
      </p:sp>
      <p:sp>
        <p:nvSpPr>
          <p:cNvPr id="9" name="TextBox 9"/>
          <p:cNvSpPr txBox="1"/>
          <p:nvPr/>
        </p:nvSpPr>
        <p:spPr>
          <a:xfrm>
            <a:off x="439460" y="2928656"/>
            <a:ext cx="17791956" cy="865237"/>
          </a:xfrm>
          <a:prstGeom prst="rect">
            <a:avLst/>
          </a:prstGeom>
        </p:spPr>
        <p:txBody>
          <a:bodyPr wrap="square" lIns="0" tIns="0" rIns="0" bIns="0" rtlCol="0" anchor="t">
            <a:spAutoFit/>
          </a:bodyPr>
          <a:lstStyle/>
          <a:p>
            <a:pPr algn="l"/>
            <a:r>
              <a:rPr lang="en-US" sz="1874" dirty="0">
                <a:solidFill>
                  <a:srgbClr val="E0D6DE"/>
                </a:solidFill>
                <a:latin typeface="Andale Mono" panose="020B0509000000000004" pitchFamily="49" charset="0"/>
                <a:ea typeface="Inter"/>
                <a:cs typeface="Al Bayan Plain" pitchFamily="2" charset="-78"/>
                <a:sym typeface="Inter"/>
              </a:rPr>
              <a:t>OADP's primary function is to enable the backup of critical workloads and their associated data. </a:t>
            </a:r>
          </a:p>
          <a:p>
            <a:pPr algn="l"/>
            <a:r>
              <a:rPr lang="en-US" sz="1874" dirty="0">
                <a:solidFill>
                  <a:srgbClr val="E0D6DE"/>
                </a:solidFill>
                <a:latin typeface="Andale Mono" panose="020B0509000000000004" pitchFamily="49" charset="0"/>
                <a:ea typeface="Inter"/>
                <a:cs typeface="Al Bayan Plain" pitchFamily="2" charset="-78"/>
                <a:sym typeface="Inter"/>
              </a:rPr>
              <a:t>This ensures that in the event of an unforeseen disaster, applications can be quickly restored to a functional state,</a:t>
            </a:r>
          </a:p>
          <a:p>
            <a:pPr algn="l"/>
            <a:r>
              <a:rPr lang="en-US" sz="1874" dirty="0">
                <a:solidFill>
                  <a:srgbClr val="E0D6DE"/>
                </a:solidFill>
                <a:latin typeface="Andale Mono" panose="020B0509000000000004" pitchFamily="49" charset="0"/>
                <a:ea typeface="Inter"/>
                <a:cs typeface="Al Bayan Plain" pitchFamily="2" charset="-78"/>
                <a:sym typeface="Inter"/>
              </a:rPr>
              <a:t> minimizing downtime and maintaining operational integrity.</a:t>
            </a:r>
          </a:p>
        </p:txBody>
      </p:sp>
      <p:sp>
        <p:nvSpPr>
          <p:cNvPr id="10" name="TextBox 10"/>
          <p:cNvSpPr txBox="1"/>
          <p:nvPr/>
        </p:nvSpPr>
        <p:spPr>
          <a:xfrm>
            <a:off x="439460" y="4167564"/>
            <a:ext cx="3772322" cy="245901"/>
          </a:xfrm>
          <a:prstGeom prst="rect">
            <a:avLst/>
          </a:prstGeom>
        </p:spPr>
        <p:txBody>
          <a:bodyPr wrap="square" lIns="0" tIns="0" rIns="0" bIns="0" rtlCol="0" anchor="t">
            <a:spAutoFit/>
          </a:bodyPr>
          <a:lstStyle>
            <a:defPPr>
              <a:defRPr lang="en-US"/>
            </a:defPPr>
            <a:lvl1pPr>
              <a:lnSpc>
                <a:spcPts val="1562"/>
              </a:lnSpc>
              <a:defRPr sz="2499">
                <a:solidFill>
                  <a:srgbClr val="E0D6DE"/>
                </a:solidFill>
                <a:latin typeface="Petrona Medium"/>
              </a:defRPr>
            </a:lvl1pPr>
          </a:lstStyle>
          <a:p>
            <a:r>
              <a:rPr lang="en-US" sz="2500" dirty="0">
                <a:solidFill>
                  <a:srgbClr val="FF8AAF"/>
                </a:solidFill>
                <a:sym typeface="Petrona"/>
              </a:rPr>
              <a:t>Versatile</a:t>
            </a:r>
            <a:r>
              <a:rPr lang="en-US" dirty="0">
                <a:sym typeface="Petrona"/>
              </a:rPr>
              <a:t> </a:t>
            </a:r>
            <a:r>
              <a:rPr lang="en-US" sz="2500" dirty="0">
                <a:solidFill>
                  <a:srgbClr val="FF8AAF"/>
                </a:solidFill>
                <a:sym typeface="Petrona"/>
              </a:rPr>
              <a:t>Workload Support</a:t>
            </a:r>
          </a:p>
        </p:txBody>
      </p:sp>
      <p:sp>
        <p:nvSpPr>
          <p:cNvPr id="11" name="TextBox 11"/>
          <p:cNvSpPr txBox="1"/>
          <p:nvPr/>
        </p:nvSpPr>
        <p:spPr>
          <a:xfrm>
            <a:off x="418678" y="4495252"/>
            <a:ext cx="17869322" cy="1196931"/>
          </a:xfrm>
          <a:prstGeom prst="rect">
            <a:avLst/>
          </a:prstGeom>
        </p:spPr>
        <p:txBody>
          <a:bodyPr wrap="square" lIns="0" tIns="0" rIns="0" bIns="0" rtlCol="0" anchor="t">
            <a:spAutoFit/>
          </a:bodyPr>
          <a:lstStyle/>
          <a:p>
            <a:r>
              <a:rPr lang="en-US" sz="1874" dirty="0">
                <a:solidFill>
                  <a:srgbClr val="E0D6DE"/>
                </a:solidFill>
                <a:latin typeface="Andale Mono" panose="020B0509000000000004" pitchFamily="49" charset="0"/>
                <a:ea typeface="Inter"/>
                <a:cs typeface="Al Bayan Plain" pitchFamily="2" charset="-78"/>
                <a:sym typeface="Inter"/>
              </a:rPr>
              <a:t>Beyond traditional containerized applications, OADP also extends its protection to virtual machines (VMs) running within OpenShift Virtualization.</a:t>
            </a:r>
          </a:p>
          <a:p>
            <a:pPr>
              <a:lnSpc>
                <a:spcPts val="1562"/>
              </a:lnSpc>
            </a:pPr>
            <a:r>
              <a:rPr lang="en-US" sz="1874" dirty="0">
                <a:solidFill>
                  <a:srgbClr val="E0D6DE"/>
                </a:solidFill>
                <a:latin typeface="Andale Mono" panose="020B0509000000000004" pitchFamily="49" charset="0"/>
                <a:ea typeface="Inter"/>
                <a:cs typeface="Al Bayan Plain" pitchFamily="2" charset="-78"/>
                <a:sym typeface="Inter"/>
              </a:rPr>
              <a:t> </a:t>
            </a:r>
          </a:p>
          <a:p>
            <a:pPr>
              <a:lnSpc>
                <a:spcPts val="1562"/>
              </a:lnSpc>
            </a:pPr>
            <a:r>
              <a:rPr lang="en-US" sz="1874" dirty="0">
                <a:solidFill>
                  <a:srgbClr val="E0D6DE"/>
                </a:solidFill>
                <a:latin typeface="Andale Mono" panose="020B0509000000000004" pitchFamily="49" charset="0"/>
                <a:ea typeface="Inter"/>
                <a:cs typeface="Al Bayan Plain" pitchFamily="2" charset="-78"/>
                <a:sym typeface="Inter"/>
              </a:rPr>
              <a:t>This comprehensive support means that diverse application architectures can be safeguarded under a single data protection framework.</a:t>
            </a:r>
          </a:p>
        </p:txBody>
      </p:sp>
      <p:sp>
        <p:nvSpPr>
          <p:cNvPr id="14" name="TextBox 14"/>
          <p:cNvSpPr txBox="1"/>
          <p:nvPr/>
        </p:nvSpPr>
        <p:spPr>
          <a:xfrm>
            <a:off x="502971" y="6075425"/>
            <a:ext cx="4648200" cy="245965"/>
          </a:xfrm>
          <a:prstGeom prst="rect">
            <a:avLst/>
          </a:prstGeom>
        </p:spPr>
        <p:txBody>
          <a:bodyPr wrap="square" lIns="0" tIns="0" rIns="0" bIns="0" rtlCol="0" anchor="t">
            <a:spAutoFit/>
          </a:bodyPr>
          <a:lstStyle/>
          <a:p>
            <a:pPr algn="l">
              <a:lnSpc>
                <a:spcPts val="1562"/>
              </a:lnSpc>
            </a:pPr>
            <a:r>
              <a:rPr lang="en-US" sz="2500" dirty="0">
                <a:solidFill>
                  <a:srgbClr val="FF8AAF"/>
                </a:solidFill>
                <a:latin typeface="Petrona Medium"/>
                <a:ea typeface="Petrona Medium"/>
                <a:cs typeface="Petrona Medium"/>
                <a:sym typeface="Petrona"/>
              </a:rPr>
              <a:t>Flexible Backup Strategies</a:t>
            </a:r>
          </a:p>
        </p:txBody>
      </p:sp>
      <p:sp>
        <p:nvSpPr>
          <p:cNvPr id="15" name="TextBox 15"/>
          <p:cNvSpPr txBox="1"/>
          <p:nvPr/>
        </p:nvSpPr>
        <p:spPr>
          <a:xfrm>
            <a:off x="482188" y="6355965"/>
            <a:ext cx="17749227" cy="908518"/>
          </a:xfrm>
          <a:prstGeom prst="rect">
            <a:avLst/>
          </a:prstGeom>
        </p:spPr>
        <p:txBody>
          <a:bodyPr wrap="square" lIns="0" tIns="0" rIns="0" bIns="0" rtlCol="0" anchor="t">
            <a:spAutoFit/>
          </a:bodyPr>
          <a:lstStyle>
            <a:defPPr>
              <a:defRPr lang="en-US"/>
            </a:defPPr>
            <a:lvl1pPr>
              <a:lnSpc>
                <a:spcPts val="1562"/>
              </a:lnSpc>
              <a:defRPr sz="1874">
                <a:solidFill>
                  <a:srgbClr val="E0D6DE"/>
                </a:solidFill>
                <a:latin typeface="Inter"/>
                <a:ea typeface="Inter"/>
              </a:defRPr>
            </a:lvl1pPr>
          </a:lstStyle>
          <a:p>
            <a:pPr>
              <a:lnSpc>
                <a:spcPct val="100000"/>
              </a:lnSpc>
            </a:pPr>
            <a:r>
              <a:rPr lang="en-US" dirty="0">
                <a:latin typeface="Andale Mono" panose="020B0509000000000004" pitchFamily="49" charset="0"/>
                <a:cs typeface="Al Bayan Plain" pitchFamily="2" charset="-78"/>
                <a:sym typeface="Inter"/>
              </a:rPr>
              <a:t>OADP provides powerful APIs that allow for highly customizable backup strategies. </a:t>
            </a:r>
          </a:p>
          <a:p>
            <a:r>
              <a:rPr lang="en-US" dirty="0">
                <a:latin typeface="Andale Mono" panose="020B0509000000000004" pitchFamily="49" charset="0"/>
                <a:cs typeface="Al Bayan Plain" pitchFamily="2" charset="-78"/>
                <a:sym typeface="Inter"/>
              </a:rPr>
              <a:t>Users can define </a:t>
            </a:r>
            <a:r>
              <a:rPr lang="en-US" b="1" dirty="0">
                <a:solidFill>
                  <a:schemeClr val="accent6"/>
                </a:solidFill>
                <a:latin typeface="Andale Mono" panose="020B0509000000000004" pitchFamily="49" charset="0"/>
                <a:cs typeface="Al Bayan Plain" pitchFamily="2" charset="-78"/>
                <a:sym typeface="Inter"/>
              </a:rPr>
              <a:t>exactly what resources to include or exclude </a:t>
            </a:r>
            <a:r>
              <a:rPr lang="en-US" dirty="0">
                <a:latin typeface="Andale Mono" panose="020B0509000000000004" pitchFamily="49" charset="0"/>
                <a:cs typeface="Al Bayan Plain" pitchFamily="2" charset="-78"/>
                <a:sym typeface="Inter"/>
              </a:rPr>
              <a:t>from a backup, ensuring that only necessary data is stored, which optimizes storage consumption and restore times. </a:t>
            </a:r>
          </a:p>
          <a:p>
            <a:r>
              <a:rPr lang="en-US" dirty="0">
                <a:latin typeface="Andale Mono" panose="020B0509000000000004" pitchFamily="49" charset="0"/>
                <a:cs typeface="Al Bayan Plain" pitchFamily="2" charset="-78"/>
                <a:sym typeface="Inter"/>
              </a:rPr>
              <a:t>This fine-grained control is crucial for managing complex environments.</a:t>
            </a:r>
          </a:p>
        </p:txBody>
      </p:sp>
      <p:sp>
        <p:nvSpPr>
          <p:cNvPr id="16" name="TextBox 16"/>
          <p:cNvSpPr txBox="1"/>
          <p:nvPr/>
        </p:nvSpPr>
        <p:spPr>
          <a:xfrm>
            <a:off x="496044" y="7698469"/>
            <a:ext cx="3276600" cy="245965"/>
          </a:xfrm>
          <a:prstGeom prst="rect">
            <a:avLst/>
          </a:prstGeom>
        </p:spPr>
        <p:txBody>
          <a:bodyPr wrap="square" lIns="0" tIns="0" rIns="0" bIns="0" rtlCol="0" anchor="t">
            <a:spAutoFit/>
          </a:bodyPr>
          <a:lstStyle/>
          <a:p>
            <a:pPr algn="l">
              <a:lnSpc>
                <a:spcPts val="1562"/>
              </a:lnSpc>
            </a:pPr>
            <a:r>
              <a:rPr lang="en-US" sz="2500" dirty="0">
                <a:solidFill>
                  <a:srgbClr val="FF8AAF"/>
                </a:solidFill>
                <a:latin typeface="Petrona Medium"/>
                <a:sym typeface="Petrona"/>
              </a:rPr>
              <a:t>Scope</a:t>
            </a:r>
            <a:r>
              <a:rPr lang="en-US" sz="1249" dirty="0">
                <a:solidFill>
                  <a:srgbClr val="FF8AAF"/>
                </a:solidFill>
                <a:latin typeface="Petrona Medium"/>
                <a:ea typeface="Petrona Medium"/>
                <a:cs typeface="Petrona Medium"/>
                <a:sym typeface="Petrona"/>
              </a:rPr>
              <a:t> </a:t>
            </a:r>
            <a:r>
              <a:rPr lang="en-US" sz="2500" dirty="0">
                <a:solidFill>
                  <a:srgbClr val="FF8AAF"/>
                </a:solidFill>
                <a:latin typeface="Petrona Medium"/>
                <a:sym typeface="Petrona"/>
              </a:rPr>
              <a:t>Limitations</a:t>
            </a:r>
          </a:p>
        </p:txBody>
      </p:sp>
      <p:sp>
        <p:nvSpPr>
          <p:cNvPr id="17" name="TextBox 17"/>
          <p:cNvSpPr txBox="1"/>
          <p:nvPr/>
        </p:nvSpPr>
        <p:spPr>
          <a:xfrm>
            <a:off x="523753" y="8028158"/>
            <a:ext cx="17707662" cy="865237"/>
          </a:xfrm>
          <a:prstGeom prst="rect">
            <a:avLst/>
          </a:prstGeom>
        </p:spPr>
        <p:txBody>
          <a:bodyPr wrap="square" lIns="0" tIns="0" rIns="0" bIns="0" rtlCol="0" anchor="t">
            <a:spAutoFit/>
          </a:bodyPr>
          <a:lstStyle/>
          <a:p>
            <a:r>
              <a:rPr lang="en-US" sz="1874" dirty="0">
                <a:solidFill>
                  <a:srgbClr val="E0D6DE"/>
                </a:solidFill>
                <a:latin typeface="Andale Mono" panose="020B0509000000000004" pitchFamily="49" charset="0"/>
                <a:ea typeface="Inter"/>
                <a:cs typeface="Al Bayan Plain" pitchFamily="2" charset="-78"/>
                <a:sym typeface="Inter"/>
              </a:rPr>
              <a:t>It's essential to understand OADP's scope. It is designed for workload recovery within namespaces and for specific cluster-scoped resources, </a:t>
            </a:r>
            <a:r>
              <a:rPr lang="en-US" sz="1874" b="1" dirty="0">
                <a:solidFill>
                  <a:schemeClr val="accent6"/>
                </a:solidFill>
                <a:latin typeface="Andale Mono" panose="020B0509000000000004" pitchFamily="49" charset="0"/>
                <a:ea typeface="Inter"/>
                <a:cs typeface="AL BAYAN PLAIN" pitchFamily="2" charset="-78"/>
                <a:sym typeface="Inter"/>
              </a:rPr>
              <a:t>but it does </a:t>
            </a:r>
            <a:r>
              <a:rPr lang="en-US" sz="1874" b="1" dirty="0">
                <a:solidFill>
                  <a:schemeClr val="accent6"/>
                </a:solidFill>
                <a:latin typeface="Andale Mono" panose="020B0509000000000004" pitchFamily="49" charset="0"/>
                <a:ea typeface="Inter"/>
                <a:cs typeface="Al Bayan Plain" pitchFamily="2" charset="-78"/>
                <a:sym typeface="Inter Bold"/>
              </a:rPr>
              <a:t>NOT</a:t>
            </a:r>
            <a:r>
              <a:rPr lang="en-US" sz="1874" b="1" dirty="0">
                <a:solidFill>
                  <a:schemeClr val="accent6"/>
                </a:solidFill>
                <a:latin typeface="Andale Mono" panose="020B0509000000000004" pitchFamily="49" charset="0"/>
                <a:ea typeface="Inter"/>
                <a:cs typeface="AL BAYAN PLAIN" pitchFamily="2" charset="-78"/>
                <a:sym typeface="Inter"/>
              </a:rPr>
              <a:t> support full OpenShift cluster backups or the recovery of the </a:t>
            </a:r>
            <a:r>
              <a:rPr lang="en-US" sz="1874" b="1" dirty="0" err="1">
                <a:solidFill>
                  <a:schemeClr val="accent6"/>
                </a:solidFill>
                <a:latin typeface="Andale Mono" panose="020B0509000000000004" pitchFamily="49" charset="0"/>
                <a:ea typeface="Inter"/>
                <a:cs typeface="Al Bayan Plain" pitchFamily="2" charset="-78"/>
                <a:sym typeface="Inter"/>
              </a:rPr>
              <a:t>etcd</a:t>
            </a:r>
            <a:r>
              <a:rPr lang="en-US" sz="1874" b="1" dirty="0">
                <a:solidFill>
                  <a:schemeClr val="accent6"/>
                </a:solidFill>
                <a:latin typeface="Andale Mono" panose="020B0509000000000004" pitchFamily="49" charset="0"/>
                <a:ea typeface="Inter"/>
                <a:cs typeface="Al Bayan Plain" pitchFamily="2" charset="-78"/>
                <a:sym typeface="Inter"/>
              </a:rPr>
              <a:t> database. </a:t>
            </a:r>
          </a:p>
          <a:p>
            <a:r>
              <a:rPr lang="en-US" sz="1874" dirty="0">
                <a:solidFill>
                  <a:srgbClr val="E0D6DE"/>
                </a:solidFill>
                <a:latin typeface="Andale Mono" panose="020B0509000000000004" pitchFamily="49" charset="0"/>
                <a:ea typeface="Inter"/>
                <a:cs typeface="Al Bayan Plain" pitchFamily="2" charset="-78"/>
                <a:sym typeface="Inter"/>
              </a:rPr>
              <a:t>For full cluster disaster recovery, separate strategies for infrastructure-level backups must be implemented.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wipe(left)">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wipe(left)">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Effect transition="in" filter="wipe(left)">
                                      <p:cBhvr>
                                        <p:cTn id="43" dur="500"/>
                                        <p:tgtEl>
                                          <p:spTgt spid="9">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ppt_x"/>
                                          </p:val>
                                        </p:tav>
                                        <p:tav tm="100000">
                                          <p:val>
                                            <p:strVal val="#ppt_x"/>
                                          </p:val>
                                        </p:tav>
                                      </p:tavLst>
                                    </p:anim>
                                    <p:anim calcmode="lin" valueType="num">
                                      <p:cBhvr additive="base">
                                        <p:cTn id="4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1">
                                            <p:txEl>
                                              <p:pRg st="0" end="0"/>
                                            </p:txEl>
                                          </p:spTgt>
                                        </p:tgtEl>
                                        <p:attrNameLst>
                                          <p:attrName>style.visibility</p:attrName>
                                        </p:attrNameLst>
                                      </p:cBhvr>
                                      <p:to>
                                        <p:strVal val="visible"/>
                                      </p:to>
                                    </p:set>
                                    <p:animEffect transition="in" filter="wipe(left)">
                                      <p:cBhvr>
                                        <p:cTn id="54" dur="500"/>
                                        <p:tgtEl>
                                          <p:spTgt spid="11">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1">
                                            <p:txEl>
                                              <p:pRg st="2" end="2"/>
                                            </p:txEl>
                                          </p:spTgt>
                                        </p:tgtEl>
                                        <p:attrNameLst>
                                          <p:attrName>style.visibility</p:attrName>
                                        </p:attrNameLst>
                                      </p:cBhvr>
                                      <p:to>
                                        <p:strVal val="visible"/>
                                      </p:to>
                                    </p:set>
                                    <p:animEffect transition="in" filter="wipe(left)">
                                      <p:cBhvr>
                                        <p:cTn id="59" dur="500"/>
                                        <p:tgtEl>
                                          <p:spTgt spid="11">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500" fill="hold"/>
                                        <p:tgtEl>
                                          <p:spTgt spid="14"/>
                                        </p:tgtEl>
                                        <p:attrNameLst>
                                          <p:attrName>ppt_x</p:attrName>
                                        </p:attrNameLst>
                                      </p:cBhvr>
                                      <p:tavLst>
                                        <p:tav tm="0">
                                          <p:val>
                                            <p:strVal val="#ppt_x"/>
                                          </p:val>
                                        </p:tav>
                                        <p:tav tm="100000">
                                          <p:val>
                                            <p:strVal val="#ppt_x"/>
                                          </p:val>
                                        </p:tav>
                                      </p:tavLst>
                                    </p:anim>
                                    <p:anim calcmode="lin" valueType="num">
                                      <p:cBhvr additive="base">
                                        <p:cTn id="6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5">
                                            <p:txEl>
                                              <p:pRg st="0" end="0"/>
                                            </p:txEl>
                                          </p:spTgt>
                                        </p:tgtEl>
                                        <p:attrNameLst>
                                          <p:attrName>style.visibility</p:attrName>
                                        </p:attrNameLst>
                                      </p:cBhvr>
                                      <p:to>
                                        <p:strVal val="visible"/>
                                      </p:to>
                                    </p:set>
                                    <p:animEffect transition="in" filter="wipe(left)">
                                      <p:cBhvr>
                                        <p:cTn id="70" dur="500"/>
                                        <p:tgtEl>
                                          <p:spTgt spid="15">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5">
                                            <p:txEl>
                                              <p:pRg st="1" end="1"/>
                                            </p:txEl>
                                          </p:spTgt>
                                        </p:tgtEl>
                                        <p:attrNameLst>
                                          <p:attrName>style.visibility</p:attrName>
                                        </p:attrNameLst>
                                      </p:cBhvr>
                                      <p:to>
                                        <p:strVal val="visible"/>
                                      </p:to>
                                    </p:set>
                                    <p:animEffect transition="in" filter="wipe(left)">
                                      <p:cBhvr>
                                        <p:cTn id="75" dur="500"/>
                                        <p:tgtEl>
                                          <p:spTgt spid="15">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5">
                                            <p:txEl>
                                              <p:pRg st="2" end="2"/>
                                            </p:txEl>
                                          </p:spTgt>
                                        </p:tgtEl>
                                        <p:attrNameLst>
                                          <p:attrName>style.visibility</p:attrName>
                                        </p:attrNameLst>
                                      </p:cBhvr>
                                      <p:to>
                                        <p:strVal val="visible"/>
                                      </p:to>
                                    </p:set>
                                    <p:animEffect transition="in" filter="wipe(left)">
                                      <p:cBhvr>
                                        <p:cTn id="80" dur="500"/>
                                        <p:tgtEl>
                                          <p:spTgt spid="15">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 calcmode="lin" valueType="num">
                                      <p:cBhvr additive="base">
                                        <p:cTn id="85" dur="500" fill="hold"/>
                                        <p:tgtEl>
                                          <p:spTgt spid="16"/>
                                        </p:tgtEl>
                                        <p:attrNameLst>
                                          <p:attrName>ppt_x</p:attrName>
                                        </p:attrNameLst>
                                      </p:cBhvr>
                                      <p:tavLst>
                                        <p:tav tm="0">
                                          <p:val>
                                            <p:strVal val="#ppt_x"/>
                                          </p:val>
                                        </p:tav>
                                        <p:tav tm="100000">
                                          <p:val>
                                            <p:strVal val="#ppt_x"/>
                                          </p:val>
                                        </p:tav>
                                      </p:tavLst>
                                    </p:anim>
                                    <p:anim calcmode="lin" valueType="num">
                                      <p:cBhvr additive="base">
                                        <p:cTn id="8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7">
                                            <p:txEl>
                                              <p:pRg st="0" end="0"/>
                                            </p:txEl>
                                          </p:spTgt>
                                        </p:tgtEl>
                                        <p:attrNameLst>
                                          <p:attrName>style.visibility</p:attrName>
                                        </p:attrNameLst>
                                      </p:cBhvr>
                                      <p:to>
                                        <p:strVal val="visible"/>
                                      </p:to>
                                    </p:set>
                                    <p:animEffect transition="in" filter="wipe(left)">
                                      <p:cBhvr>
                                        <p:cTn id="91" dur="500"/>
                                        <p:tgtEl>
                                          <p:spTgt spid="17">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7">
                                            <p:txEl>
                                              <p:pRg st="1" end="1"/>
                                            </p:txEl>
                                          </p:spTgt>
                                        </p:tgtEl>
                                        <p:attrNameLst>
                                          <p:attrName>style.visibility</p:attrName>
                                        </p:attrNameLst>
                                      </p:cBhvr>
                                      <p:to>
                                        <p:strVal val="visible"/>
                                      </p:to>
                                    </p:set>
                                    <p:animEffect transition="in" filter="wipe(left)">
                                      <p:cBhvr>
                                        <p:cTn id="96"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p:spPr>
        </p:sp>
      </p:grpSp>
      <p:sp>
        <p:nvSpPr>
          <p:cNvPr id="6" name="TextBox 6"/>
          <p:cNvSpPr txBox="1"/>
          <p:nvPr/>
        </p:nvSpPr>
        <p:spPr>
          <a:xfrm>
            <a:off x="642789" y="370591"/>
            <a:ext cx="13020080" cy="615106"/>
          </a:xfrm>
          <a:prstGeom prst="rect">
            <a:avLst/>
          </a:prstGeom>
        </p:spPr>
        <p:txBody>
          <a:bodyPr lIns="0" tIns="0" rIns="0" bIns="0" rtlCol="0" anchor="t">
            <a:spAutoFit/>
          </a:bodyPr>
          <a:lstStyle/>
          <a:p>
            <a:pPr algn="l">
              <a:lnSpc>
                <a:spcPts val="4687"/>
              </a:lnSpc>
            </a:pPr>
            <a:r>
              <a:rPr lang="en-US" sz="3749" dirty="0">
                <a:solidFill>
                  <a:srgbClr val="FF8AAF"/>
                </a:solidFill>
                <a:latin typeface="Petrona Medium"/>
                <a:ea typeface="Petrona Medium"/>
                <a:cs typeface="Petrona Medium"/>
                <a:sym typeface="Petrona"/>
              </a:rPr>
              <a:t>Core Components of OADP: APIs That Drive Data Protection</a:t>
            </a:r>
          </a:p>
        </p:txBody>
      </p:sp>
      <p:sp>
        <p:nvSpPr>
          <p:cNvPr id="7" name="TextBox 7"/>
          <p:cNvSpPr txBox="1"/>
          <p:nvPr/>
        </p:nvSpPr>
        <p:spPr>
          <a:xfrm>
            <a:off x="656644" y="1194999"/>
            <a:ext cx="16834842" cy="1231106"/>
          </a:xfrm>
          <a:prstGeom prst="rect">
            <a:avLst/>
          </a:prstGeom>
        </p:spPr>
        <p:txBody>
          <a:bodyPr lIns="0" tIns="0" rIns="0" bIns="0" rtlCol="0" anchor="t">
            <a:spAutoFit/>
          </a:bodyPr>
          <a:lstStyle/>
          <a:p>
            <a:pPr algn="l"/>
            <a:r>
              <a:rPr lang="en-US" sz="2000" dirty="0">
                <a:solidFill>
                  <a:srgbClr val="E0D6DE"/>
                </a:solidFill>
                <a:latin typeface="Inter"/>
                <a:ea typeface="Inter"/>
                <a:cs typeface="Inter"/>
                <a:sym typeface="Inter"/>
              </a:rPr>
              <a:t>OADP exposes a set of Kubernetes Custom Resource Definitions (CRDs) that serve as the primary interface for users to define and manage data protection operations. </a:t>
            </a:r>
          </a:p>
          <a:p>
            <a:pPr algn="l"/>
            <a:r>
              <a:rPr lang="en-US" sz="2000" dirty="0">
                <a:solidFill>
                  <a:srgbClr val="E0D6DE"/>
                </a:solidFill>
                <a:latin typeface="Inter"/>
                <a:ea typeface="Inter"/>
                <a:cs typeface="Inter"/>
                <a:sym typeface="Inter"/>
              </a:rPr>
              <a:t>These APIs abstract the underlying </a:t>
            </a:r>
            <a:r>
              <a:rPr lang="en-US" sz="2000" dirty="0" err="1">
                <a:solidFill>
                  <a:srgbClr val="E0D6DE"/>
                </a:solidFill>
                <a:latin typeface="Inter"/>
                <a:ea typeface="Inter"/>
                <a:cs typeface="Inter"/>
                <a:sym typeface="Inter"/>
              </a:rPr>
              <a:t>Velero</a:t>
            </a:r>
            <a:r>
              <a:rPr lang="en-US" sz="2000" dirty="0">
                <a:solidFill>
                  <a:srgbClr val="E0D6DE"/>
                </a:solidFill>
                <a:latin typeface="Inter"/>
                <a:ea typeface="Inter"/>
                <a:cs typeface="Inter"/>
                <a:sym typeface="Inter"/>
              </a:rPr>
              <a:t> functionality, making it easier to interact with the backup and restore processes. </a:t>
            </a:r>
          </a:p>
          <a:p>
            <a:pPr algn="l"/>
            <a:r>
              <a:rPr lang="en-US" sz="2000" dirty="0">
                <a:solidFill>
                  <a:srgbClr val="E0D6DE"/>
                </a:solidFill>
                <a:latin typeface="Inter"/>
                <a:ea typeface="Inter"/>
                <a:cs typeface="Inter"/>
                <a:sym typeface="Inter"/>
              </a:rPr>
              <a:t>Understanding each API's role is crucial for effective OADP utilization.</a:t>
            </a:r>
          </a:p>
        </p:txBody>
      </p:sp>
      <p:grpSp>
        <p:nvGrpSpPr>
          <p:cNvPr id="8" name="Group 8"/>
          <p:cNvGrpSpPr/>
          <p:nvPr/>
        </p:nvGrpSpPr>
        <p:grpSpPr>
          <a:xfrm>
            <a:off x="726579" y="2974330"/>
            <a:ext cx="5490568" cy="3386881"/>
            <a:chOff x="0" y="0"/>
            <a:chExt cx="7320757" cy="4515842"/>
          </a:xfrm>
        </p:grpSpPr>
        <p:sp>
          <p:nvSpPr>
            <p:cNvPr id="9" name="Freeform 9"/>
            <p:cNvSpPr/>
            <p:nvPr/>
          </p:nvSpPr>
          <p:spPr>
            <a:xfrm>
              <a:off x="0" y="0"/>
              <a:ext cx="7320788" cy="4515866"/>
            </a:xfrm>
            <a:custGeom>
              <a:avLst/>
              <a:gdLst/>
              <a:ahLst/>
              <a:cxnLst/>
              <a:rect l="l" t="t" r="r" b="b"/>
              <a:pathLst>
                <a:path w="7320788" h="4515866">
                  <a:moveTo>
                    <a:pt x="0" y="121920"/>
                  </a:moveTo>
                  <a:cubicBezTo>
                    <a:pt x="0" y="54610"/>
                    <a:pt x="54610" y="0"/>
                    <a:pt x="121920" y="0"/>
                  </a:cubicBezTo>
                  <a:lnTo>
                    <a:pt x="7198868" y="0"/>
                  </a:lnTo>
                  <a:cubicBezTo>
                    <a:pt x="7266178" y="0"/>
                    <a:pt x="7320788" y="54610"/>
                    <a:pt x="7320788" y="121920"/>
                  </a:cubicBezTo>
                  <a:lnTo>
                    <a:pt x="7320788" y="4393946"/>
                  </a:lnTo>
                  <a:cubicBezTo>
                    <a:pt x="7320788" y="4461256"/>
                    <a:pt x="7266178" y="4515866"/>
                    <a:pt x="7198868" y="4515866"/>
                  </a:cubicBezTo>
                  <a:lnTo>
                    <a:pt x="121920" y="4515866"/>
                  </a:lnTo>
                  <a:cubicBezTo>
                    <a:pt x="54610" y="4515866"/>
                    <a:pt x="0" y="4461256"/>
                    <a:pt x="0" y="4393946"/>
                  </a:cubicBezTo>
                  <a:close/>
                </a:path>
              </a:pathLst>
            </a:custGeom>
            <a:solidFill>
              <a:srgbClr val="0C0524">
                <a:alpha val="90196"/>
              </a:srgbClr>
            </a:solidFill>
          </p:spPr>
        </p:sp>
      </p:grpSp>
      <p:grpSp>
        <p:nvGrpSpPr>
          <p:cNvPr id="10" name="Group 10"/>
          <p:cNvGrpSpPr>
            <a:grpSpLocks noChangeAspect="1"/>
          </p:cNvGrpSpPr>
          <p:nvPr/>
        </p:nvGrpSpPr>
        <p:grpSpPr>
          <a:xfrm>
            <a:off x="726579" y="2955280"/>
            <a:ext cx="5490568" cy="76200"/>
            <a:chOff x="0" y="0"/>
            <a:chExt cx="7320757" cy="101600"/>
          </a:xfrm>
        </p:grpSpPr>
        <p:sp>
          <p:nvSpPr>
            <p:cNvPr id="11" name="Freeform 11" descr="preencoded.png"/>
            <p:cNvSpPr/>
            <p:nvPr/>
          </p:nvSpPr>
          <p:spPr>
            <a:xfrm>
              <a:off x="0" y="0"/>
              <a:ext cx="7320788" cy="101600"/>
            </a:xfrm>
            <a:custGeom>
              <a:avLst/>
              <a:gdLst/>
              <a:ahLst/>
              <a:cxnLst/>
              <a:rect l="l" t="t" r="r" b="b"/>
              <a:pathLst>
                <a:path w="7320788" h="101600">
                  <a:moveTo>
                    <a:pt x="0" y="0"/>
                  </a:moveTo>
                  <a:lnTo>
                    <a:pt x="7320788" y="0"/>
                  </a:lnTo>
                  <a:lnTo>
                    <a:pt x="7320788" y="101600"/>
                  </a:lnTo>
                  <a:lnTo>
                    <a:pt x="0" y="101600"/>
                  </a:lnTo>
                  <a:lnTo>
                    <a:pt x="0" y="0"/>
                  </a:lnTo>
                  <a:close/>
                </a:path>
              </a:pathLst>
            </a:custGeom>
            <a:blipFill>
              <a:blip r:embed="rId4"/>
              <a:stretch>
                <a:fillRect t="-37" b="-37"/>
              </a:stretch>
            </a:blipFill>
          </p:spPr>
        </p:sp>
      </p:grpSp>
      <p:grpSp>
        <p:nvGrpSpPr>
          <p:cNvPr id="12" name="Group 12"/>
          <p:cNvGrpSpPr>
            <a:grpSpLocks noChangeAspect="1"/>
          </p:cNvGrpSpPr>
          <p:nvPr/>
        </p:nvGrpSpPr>
        <p:grpSpPr>
          <a:xfrm>
            <a:off x="3199432" y="2701975"/>
            <a:ext cx="544860" cy="544860"/>
            <a:chOff x="0" y="0"/>
            <a:chExt cx="726480" cy="726480"/>
          </a:xfrm>
        </p:grpSpPr>
        <p:sp>
          <p:nvSpPr>
            <p:cNvPr id="13" name="Freeform 13" descr="preencoded.png"/>
            <p:cNvSpPr/>
            <p:nvPr/>
          </p:nvSpPr>
          <p:spPr>
            <a:xfrm>
              <a:off x="0" y="0"/>
              <a:ext cx="726440" cy="726440"/>
            </a:xfrm>
            <a:custGeom>
              <a:avLst/>
              <a:gdLst/>
              <a:ahLst/>
              <a:cxnLst/>
              <a:rect l="l" t="t" r="r" b="b"/>
              <a:pathLst>
                <a:path w="726440" h="726440">
                  <a:moveTo>
                    <a:pt x="0" y="0"/>
                  </a:moveTo>
                  <a:lnTo>
                    <a:pt x="726440" y="0"/>
                  </a:lnTo>
                  <a:lnTo>
                    <a:pt x="726440" y="726440"/>
                  </a:lnTo>
                  <a:lnTo>
                    <a:pt x="0" y="726440"/>
                  </a:lnTo>
                  <a:lnTo>
                    <a:pt x="0" y="0"/>
                  </a:lnTo>
                  <a:close/>
                </a:path>
              </a:pathLst>
            </a:custGeom>
            <a:blipFill>
              <a:blip r:embed="rId5"/>
              <a:stretch>
                <a:fillRect r="-5" b="-5"/>
              </a:stretch>
            </a:blipFill>
          </p:spPr>
        </p:sp>
      </p:grpSp>
      <p:grpSp>
        <p:nvGrpSpPr>
          <p:cNvPr id="14" name="Group 14"/>
          <p:cNvGrpSpPr>
            <a:grpSpLocks noChangeAspect="1"/>
          </p:cNvGrpSpPr>
          <p:nvPr/>
        </p:nvGrpSpPr>
        <p:grpSpPr>
          <a:xfrm>
            <a:off x="3362846" y="2838152"/>
            <a:ext cx="217885" cy="272355"/>
            <a:chOff x="0" y="0"/>
            <a:chExt cx="290513" cy="363140"/>
          </a:xfrm>
        </p:grpSpPr>
        <p:sp>
          <p:nvSpPr>
            <p:cNvPr id="15" name="Freeform 15" descr="preencoded.png"/>
            <p:cNvSpPr/>
            <p:nvPr/>
          </p:nvSpPr>
          <p:spPr>
            <a:xfrm>
              <a:off x="0" y="0"/>
              <a:ext cx="290576" cy="363093"/>
            </a:xfrm>
            <a:custGeom>
              <a:avLst/>
              <a:gdLst/>
              <a:ahLst/>
              <a:cxnLst/>
              <a:rect l="l" t="t" r="r" b="b"/>
              <a:pathLst>
                <a:path w="290576" h="363093">
                  <a:moveTo>
                    <a:pt x="0" y="0"/>
                  </a:moveTo>
                  <a:lnTo>
                    <a:pt x="290576" y="0"/>
                  </a:lnTo>
                  <a:lnTo>
                    <a:pt x="290576" y="363093"/>
                  </a:lnTo>
                  <a:lnTo>
                    <a:pt x="0" y="363093"/>
                  </a:lnTo>
                  <a:lnTo>
                    <a:pt x="0" y="0"/>
                  </a:lnTo>
                  <a:close/>
                </a:path>
              </a:pathLst>
            </a:custGeom>
            <a:blipFill>
              <a:blip r:embed="rId6"/>
              <a:stretch>
                <a:fillRect t="-435" r="21" b="-448"/>
              </a:stretch>
            </a:blipFill>
          </p:spPr>
        </p:sp>
      </p:grpSp>
      <p:sp>
        <p:nvSpPr>
          <p:cNvPr id="16" name="TextBox 16"/>
          <p:cNvSpPr txBox="1"/>
          <p:nvPr/>
        </p:nvSpPr>
        <p:spPr>
          <a:xfrm>
            <a:off x="927199" y="3418880"/>
            <a:ext cx="2384226" cy="309637"/>
          </a:xfrm>
          <a:prstGeom prst="rect">
            <a:avLst/>
          </a:prstGeom>
        </p:spPr>
        <p:txBody>
          <a:bodyPr lIns="0" tIns="0" rIns="0" bIns="0" rtlCol="0" anchor="t">
            <a:spAutoFit/>
          </a:bodyPr>
          <a:lstStyle/>
          <a:p>
            <a:pPr algn="l">
              <a:lnSpc>
                <a:spcPts val="2312"/>
              </a:lnSpc>
            </a:pPr>
            <a:r>
              <a:rPr lang="en-US" sz="2400" b="1" dirty="0">
                <a:solidFill>
                  <a:schemeClr val="accent2"/>
                </a:solidFill>
                <a:latin typeface="Petrona Black"/>
                <a:ea typeface="Petrona Black"/>
                <a:cs typeface="Petrona Black"/>
                <a:sym typeface="Petrona"/>
              </a:rPr>
              <a:t>Backup API</a:t>
            </a:r>
          </a:p>
        </p:txBody>
      </p:sp>
      <p:sp>
        <p:nvSpPr>
          <p:cNvPr id="17" name="TextBox 17"/>
          <p:cNvSpPr txBox="1"/>
          <p:nvPr/>
        </p:nvSpPr>
        <p:spPr>
          <a:xfrm>
            <a:off x="927199" y="3778151"/>
            <a:ext cx="5089326" cy="2382441"/>
          </a:xfrm>
          <a:prstGeom prst="rect">
            <a:avLst/>
          </a:prstGeom>
        </p:spPr>
        <p:txBody>
          <a:bodyPr lIns="0" tIns="0" rIns="0" bIns="0" rtlCol="0" anchor="t">
            <a:spAutoFit/>
          </a:bodyPr>
          <a:lstStyle/>
          <a:p>
            <a:pPr algn="l">
              <a:lnSpc>
                <a:spcPts val="2250"/>
              </a:lnSpc>
            </a:pPr>
            <a:r>
              <a:rPr lang="en-US" sz="1375" dirty="0">
                <a:solidFill>
                  <a:srgbClr val="E0D6DE"/>
                </a:solidFill>
                <a:latin typeface="Inter"/>
                <a:ea typeface="Inter"/>
                <a:cs typeface="Inter"/>
                <a:sym typeface="Inter"/>
              </a:rPr>
              <a:t>The </a:t>
            </a:r>
            <a:r>
              <a:rPr lang="en-US" sz="1375" b="1" dirty="0">
                <a:solidFill>
                  <a:srgbClr val="E0D6DE"/>
                </a:solidFill>
                <a:latin typeface="Inter Bold"/>
                <a:ea typeface="Inter Bold"/>
                <a:cs typeface="Inter Bold"/>
                <a:sym typeface="Inter Bold"/>
              </a:rPr>
              <a:t>Backup API</a:t>
            </a:r>
            <a:r>
              <a:rPr lang="en-US" sz="1375" dirty="0">
                <a:solidFill>
                  <a:srgbClr val="E0D6DE"/>
                </a:solidFill>
                <a:latin typeface="Inter"/>
                <a:ea typeface="Inter"/>
                <a:cs typeface="Inter"/>
                <a:sym typeface="Inter"/>
              </a:rPr>
              <a:t> is the cornerstone of OADP. It allows users to define what resources to include in a backup. This can range from specific namespaces, labels selectors to target particular applications, or even cluster-scoped resources. It also includes options to take snapshots of persistent volumes or include </a:t>
            </a:r>
            <a:r>
              <a:rPr lang="en-US" sz="1375" dirty="0" err="1">
                <a:solidFill>
                  <a:srgbClr val="E0D6DE"/>
                </a:solidFill>
                <a:latin typeface="Inter"/>
                <a:ea typeface="Inter"/>
                <a:cs typeface="Inter"/>
                <a:sym typeface="Inter"/>
              </a:rPr>
              <a:t>Velero's</a:t>
            </a:r>
            <a:r>
              <a:rPr lang="en-US" sz="1375" dirty="0">
                <a:solidFill>
                  <a:srgbClr val="E0D6DE"/>
                </a:solidFill>
                <a:latin typeface="Inter"/>
                <a:ea typeface="Inter"/>
                <a:cs typeface="Inter"/>
                <a:sym typeface="Inter"/>
              </a:rPr>
              <a:t> file-system-level backup. When you create a Backup object, OADP initiates the process of collecting the specified data and metadata.</a:t>
            </a:r>
          </a:p>
        </p:txBody>
      </p:sp>
      <p:grpSp>
        <p:nvGrpSpPr>
          <p:cNvPr id="18" name="Group 18"/>
          <p:cNvGrpSpPr/>
          <p:nvPr/>
        </p:nvGrpSpPr>
        <p:grpSpPr>
          <a:xfrm>
            <a:off x="6398716" y="2974330"/>
            <a:ext cx="5490568" cy="3386881"/>
            <a:chOff x="0" y="0"/>
            <a:chExt cx="7320757" cy="4515842"/>
          </a:xfrm>
        </p:grpSpPr>
        <p:sp>
          <p:nvSpPr>
            <p:cNvPr id="19" name="Freeform 19"/>
            <p:cNvSpPr/>
            <p:nvPr/>
          </p:nvSpPr>
          <p:spPr>
            <a:xfrm>
              <a:off x="0" y="0"/>
              <a:ext cx="7320788" cy="4515866"/>
            </a:xfrm>
            <a:custGeom>
              <a:avLst/>
              <a:gdLst/>
              <a:ahLst/>
              <a:cxnLst/>
              <a:rect l="l" t="t" r="r" b="b"/>
              <a:pathLst>
                <a:path w="7320788" h="4515866">
                  <a:moveTo>
                    <a:pt x="0" y="121920"/>
                  </a:moveTo>
                  <a:cubicBezTo>
                    <a:pt x="0" y="54610"/>
                    <a:pt x="54610" y="0"/>
                    <a:pt x="121920" y="0"/>
                  </a:cubicBezTo>
                  <a:lnTo>
                    <a:pt x="7198868" y="0"/>
                  </a:lnTo>
                  <a:cubicBezTo>
                    <a:pt x="7266178" y="0"/>
                    <a:pt x="7320788" y="54610"/>
                    <a:pt x="7320788" y="121920"/>
                  </a:cubicBezTo>
                  <a:lnTo>
                    <a:pt x="7320788" y="4393946"/>
                  </a:lnTo>
                  <a:cubicBezTo>
                    <a:pt x="7320788" y="4461256"/>
                    <a:pt x="7266178" y="4515866"/>
                    <a:pt x="7198868" y="4515866"/>
                  </a:cubicBezTo>
                  <a:lnTo>
                    <a:pt x="121920" y="4515866"/>
                  </a:lnTo>
                  <a:cubicBezTo>
                    <a:pt x="54610" y="4515866"/>
                    <a:pt x="0" y="4461256"/>
                    <a:pt x="0" y="4393946"/>
                  </a:cubicBezTo>
                  <a:close/>
                </a:path>
              </a:pathLst>
            </a:custGeom>
            <a:solidFill>
              <a:srgbClr val="0C0524">
                <a:alpha val="90196"/>
              </a:srgbClr>
            </a:solidFill>
          </p:spPr>
        </p:sp>
      </p:grpSp>
      <p:grpSp>
        <p:nvGrpSpPr>
          <p:cNvPr id="20" name="Group 20"/>
          <p:cNvGrpSpPr>
            <a:grpSpLocks noChangeAspect="1"/>
          </p:cNvGrpSpPr>
          <p:nvPr/>
        </p:nvGrpSpPr>
        <p:grpSpPr>
          <a:xfrm>
            <a:off x="6398716" y="2955280"/>
            <a:ext cx="5490568" cy="76200"/>
            <a:chOff x="0" y="0"/>
            <a:chExt cx="7320757" cy="101600"/>
          </a:xfrm>
        </p:grpSpPr>
        <p:sp>
          <p:nvSpPr>
            <p:cNvPr id="21" name="Freeform 21" descr="preencoded.png"/>
            <p:cNvSpPr/>
            <p:nvPr/>
          </p:nvSpPr>
          <p:spPr>
            <a:xfrm>
              <a:off x="0" y="0"/>
              <a:ext cx="7320788" cy="101600"/>
            </a:xfrm>
            <a:custGeom>
              <a:avLst/>
              <a:gdLst/>
              <a:ahLst/>
              <a:cxnLst/>
              <a:rect l="l" t="t" r="r" b="b"/>
              <a:pathLst>
                <a:path w="7320788" h="101600">
                  <a:moveTo>
                    <a:pt x="0" y="0"/>
                  </a:moveTo>
                  <a:lnTo>
                    <a:pt x="7320788" y="0"/>
                  </a:lnTo>
                  <a:lnTo>
                    <a:pt x="7320788" y="101600"/>
                  </a:lnTo>
                  <a:lnTo>
                    <a:pt x="0" y="101600"/>
                  </a:lnTo>
                  <a:lnTo>
                    <a:pt x="0" y="0"/>
                  </a:lnTo>
                  <a:close/>
                </a:path>
              </a:pathLst>
            </a:custGeom>
            <a:blipFill>
              <a:blip r:embed="rId4"/>
              <a:stretch>
                <a:fillRect t="-37" b="-37"/>
              </a:stretch>
            </a:blipFill>
          </p:spPr>
        </p:sp>
      </p:grpSp>
      <p:grpSp>
        <p:nvGrpSpPr>
          <p:cNvPr id="22" name="Group 22"/>
          <p:cNvGrpSpPr>
            <a:grpSpLocks noChangeAspect="1"/>
          </p:cNvGrpSpPr>
          <p:nvPr/>
        </p:nvGrpSpPr>
        <p:grpSpPr>
          <a:xfrm>
            <a:off x="8871570" y="2701975"/>
            <a:ext cx="544860" cy="544860"/>
            <a:chOff x="0" y="0"/>
            <a:chExt cx="726480" cy="726480"/>
          </a:xfrm>
        </p:grpSpPr>
        <p:sp>
          <p:nvSpPr>
            <p:cNvPr id="23" name="Freeform 23" descr="preencoded.png"/>
            <p:cNvSpPr/>
            <p:nvPr/>
          </p:nvSpPr>
          <p:spPr>
            <a:xfrm>
              <a:off x="0" y="0"/>
              <a:ext cx="726440" cy="726440"/>
            </a:xfrm>
            <a:custGeom>
              <a:avLst/>
              <a:gdLst/>
              <a:ahLst/>
              <a:cxnLst/>
              <a:rect l="l" t="t" r="r" b="b"/>
              <a:pathLst>
                <a:path w="726440" h="726440">
                  <a:moveTo>
                    <a:pt x="0" y="0"/>
                  </a:moveTo>
                  <a:lnTo>
                    <a:pt x="726440" y="0"/>
                  </a:lnTo>
                  <a:lnTo>
                    <a:pt x="726440" y="726440"/>
                  </a:lnTo>
                  <a:lnTo>
                    <a:pt x="0" y="726440"/>
                  </a:lnTo>
                  <a:lnTo>
                    <a:pt x="0" y="0"/>
                  </a:lnTo>
                  <a:close/>
                </a:path>
              </a:pathLst>
            </a:custGeom>
            <a:blipFill>
              <a:blip r:embed="rId5"/>
              <a:stretch>
                <a:fillRect r="-5" b="-5"/>
              </a:stretch>
            </a:blipFill>
          </p:spPr>
        </p:sp>
      </p:grpSp>
      <p:grpSp>
        <p:nvGrpSpPr>
          <p:cNvPr id="24" name="Group 24"/>
          <p:cNvGrpSpPr>
            <a:grpSpLocks noChangeAspect="1"/>
          </p:cNvGrpSpPr>
          <p:nvPr/>
        </p:nvGrpSpPr>
        <p:grpSpPr>
          <a:xfrm>
            <a:off x="9034984" y="2838152"/>
            <a:ext cx="217885" cy="272355"/>
            <a:chOff x="0" y="0"/>
            <a:chExt cx="290513" cy="363140"/>
          </a:xfrm>
        </p:grpSpPr>
        <p:sp>
          <p:nvSpPr>
            <p:cNvPr id="25" name="Freeform 25" descr="preencoded.png"/>
            <p:cNvSpPr/>
            <p:nvPr/>
          </p:nvSpPr>
          <p:spPr>
            <a:xfrm>
              <a:off x="0" y="0"/>
              <a:ext cx="290576" cy="363093"/>
            </a:xfrm>
            <a:custGeom>
              <a:avLst/>
              <a:gdLst/>
              <a:ahLst/>
              <a:cxnLst/>
              <a:rect l="l" t="t" r="r" b="b"/>
              <a:pathLst>
                <a:path w="290576" h="363093">
                  <a:moveTo>
                    <a:pt x="0" y="0"/>
                  </a:moveTo>
                  <a:lnTo>
                    <a:pt x="290576" y="0"/>
                  </a:lnTo>
                  <a:lnTo>
                    <a:pt x="290576" y="363093"/>
                  </a:lnTo>
                  <a:lnTo>
                    <a:pt x="0" y="363093"/>
                  </a:lnTo>
                  <a:lnTo>
                    <a:pt x="0" y="0"/>
                  </a:lnTo>
                  <a:close/>
                </a:path>
              </a:pathLst>
            </a:custGeom>
            <a:blipFill>
              <a:blip r:embed="rId7"/>
              <a:stretch>
                <a:fillRect t="-435" r="21" b="-448"/>
              </a:stretch>
            </a:blipFill>
          </p:spPr>
        </p:sp>
      </p:grpSp>
      <p:sp>
        <p:nvSpPr>
          <p:cNvPr id="26" name="TextBox 26"/>
          <p:cNvSpPr txBox="1"/>
          <p:nvPr/>
        </p:nvSpPr>
        <p:spPr>
          <a:xfrm>
            <a:off x="6599336" y="3418880"/>
            <a:ext cx="2384226" cy="307479"/>
          </a:xfrm>
          <a:prstGeom prst="rect">
            <a:avLst/>
          </a:prstGeom>
        </p:spPr>
        <p:txBody>
          <a:bodyPr lIns="0" tIns="0" rIns="0" bIns="0" rtlCol="0" anchor="t">
            <a:spAutoFit/>
          </a:bodyPr>
          <a:lstStyle>
            <a:defPPr>
              <a:defRPr lang="en-US"/>
            </a:defPPr>
            <a:lvl1pPr>
              <a:lnSpc>
                <a:spcPts val="2312"/>
              </a:lnSpc>
              <a:defRPr sz="2400" b="1">
                <a:solidFill>
                  <a:schemeClr val="accent2"/>
                </a:solidFill>
                <a:latin typeface="Petrona Black"/>
                <a:ea typeface="Petrona Black"/>
                <a:cs typeface="Petrona Black"/>
              </a:defRPr>
            </a:lvl1pPr>
          </a:lstStyle>
          <a:p>
            <a:r>
              <a:rPr lang="en-US" dirty="0">
                <a:sym typeface="Petrona"/>
              </a:rPr>
              <a:t>Restore API</a:t>
            </a:r>
          </a:p>
        </p:txBody>
      </p:sp>
      <p:sp>
        <p:nvSpPr>
          <p:cNvPr id="27" name="TextBox 27"/>
          <p:cNvSpPr txBox="1"/>
          <p:nvPr/>
        </p:nvSpPr>
        <p:spPr>
          <a:xfrm>
            <a:off x="6599336" y="3778151"/>
            <a:ext cx="5089326" cy="2382441"/>
          </a:xfrm>
          <a:prstGeom prst="rect">
            <a:avLst/>
          </a:prstGeom>
        </p:spPr>
        <p:txBody>
          <a:bodyPr lIns="0" tIns="0" rIns="0" bIns="0" rtlCol="0" anchor="t">
            <a:spAutoFit/>
          </a:bodyPr>
          <a:lstStyle/>
          <a:p>
            <a:pPr algn="l">
              <a:lnSpc>
                <a:spcPts val="2250"/>
              </a:lnSpc>
            </a:pPr>
            <a:r>
              <a:rPr lang="en-US" sz="1375" dirty="0">
                <a:solidFill>
                  <a:srgbClr val="E0D6DE"/>
                </a:solidFill>
                <a:latin typeface="Inter"/>
                <a:ea typeface="Inter"/>
                <a:cs typeface="Inter"/>
                <a:sym typeface="Inter"/>
              </a:rPr>
              <a:t>The </a:t>
            </a:r>
            <a:r>
              <a:rPr lang="en-US" sz="1375" b="1" dirty="0">
                <a:solidFill>
                  <a:srgbClr val="E0D6DE"/>
                </a:solidFill>
                <a:latin typeface="Inter Bold"/>
                <a:ea typeface="Inter Bold"/>
                <a:cs typeface="Inter Bold"/>
                <a:sym typeface="Inter Bold"/>
              </a:rPr>
              <a:t>Restore API</a:t>
            </a:r>
            <a:r>
              <a:rPr lang="en-US" sz="1375" dirty="0">
                <a:solidFill>
                  <a:srgbClr val="E0D6DE"/>
                </a:solidFill>
                <a:latin typeface="Inter"/>
                <a:ea typeface="Inter"/>
                <a:cs typeface="Inter"/>
                <a:sym typeface="Inter"/>
              </a:rPr>
              <a:t> is used to bring backed-up data back into the cluster. A Restore object references an existing Backup object and specifies how the recovery should proceed. This can involve restoring to the original namespace, relocating resources to a new namespace, or even modifying resources during the restore process using </a:t>
            </a:r>
            <a:r>
              <a:rPr lang="en-US" sz="1375" dirty="0" err="1">
                <a:solidFill>
                  <a:srgbClr val="E0D6DE"/>
                </a:solidFill>
                <a:latin typeface="Inter"/>
                <a:ea typeface="Inter"/>
                <a:cs typeface="Inter"/>
                <a:sym typeface="Inter"/>
              </a:rPr>
              <a:t>Velero's</a:t>
            </a:r>
            <a:r>
              <a:rPr lang="en-US" sz="1375" dirty="0">
                <a:solidFill>
                  <a:srgbClr val="E0D6DE"/>
                </a:solidFill>
                <a:latin typeface="Inter"/>
                <a:ea typeface="Inter"/>
                <a:cs typeface="Inter"/>
                <a:sym typeface="Inter"/>
              </a:rPr>
              <a:t> restore hooks. It orchestrates the re-creation of applications and data.</a:t>
            </a:r>
          </a:p>
        </p:txBody>
      </p:sp>
      <p:grpSp>
        <p:nvGrpSpPr>
          <p:cNvPr id="28" name="Group 28"/>
          <p:cNvGrpSpPr/>
          <p:nvPr/>
        </p:nvGrpSpPr>
        <p:grpSpPr>
          <a:xfrm>
            <a:off x="12070854" y="2974330"/>
            <a:ext cx="5490568" cy="3386881"/>
            <a:chOff x="0" y="0"/>
            <a:chExt cx="7320757" cy="4515842"/>
          </a:xfrm>
        </p:grpSpPr>
        <p:sp>
          <p:nvSpPr>
            <p:cNvPr id="29" name="Freeform 29"/>
            <p:cNvSpPr/>
            <p:nvPr/>
          </p:nvSpPr>
          <p:spPr>
            <a:xfrm>
              <a:off x="0" y="0"/>
              <a:ext cx="7320788" cy="4515866"/>
            </a:xfrm>
            <a:custGeom>
              <a:avLst/>
              <a:gdLst/>
              <a:ahLst/>
              <a:cxnLst/>
              <a:rect l="l" t="t" r="r" b="b"/>
              <a:pathLst>
                <a:path w="7320788" h="4515866">
                  <a:moveTo>
                    <a:pt x="0" y="121920"/>
                  </a:moveTo>
                  <a:cubicBezTo>
                    <a:pt x="0" y="54610"/>
                    <a:pt x="54610" y="0"/>
                    <a:pt x="121920" y="0"/>
                  </a:cubicBezTo>
                  <a:lnTo>
                    <a:pt x="7198868" y="0"/>
                  </a:lnTo>
                  <a:cubicBezTo>
                    <a:pt x="7266178" y="0"/>
                    <a:pt x="7320788" y="54610"/>
                    <a:pt x="7320788" y="121920"/>
                  </a:cubicBezTo>
                  <a:lnTo>
                    <a:pt x="7320788" y="4393946"/>
                  </a:lnTo>
                  <a:cubicBezTo>
                    <a:pt x="7320788" y="4461256"/>
                    <a:pt x="7266178" y="4515866"/>
                    <a:pt x="7198868" y="4515866"/>
                  </a:cubicBezTo>
                  <a:lnTo>
                    <a:pt x="121920" y="4515866"/>
                  </a:lnTo>
                  <a:cubicBezTo>
                    <a:pt x="54610" y="4515866"/>
                    <a:pt x="0" y="4461256"/>
                    <a:pt x="0" y="4393946"/>
                  </a:cubicBezTo>
                  <a:close/>
                </a:path>
              </a:pathLst>
            </a:custGeom>
            <a:solidFill>
              <a:srgbClr val="0C0524">
                <a:alpha val="90196"/>
              </a:srgbClr>
            </a:solidFill>
          </p:spPr>
        </p:sp>
      </p:grpSp>
      <p:grpSp>
        <p:nvGrpSpPr>
          <p:cNvPr id="30" name="Group 30"/>
          <p:cNvGrpSpPr>
            <a:grpSpLocks noChangeAspect="1"/>
          </p:cNvGrpSpPr>
          <p:nvPr/>
        </p:nvGrpSpPr>
        <p:grpSpPr>
          <a:xfrm>
            <a:off x="12070854" y="2955280"/>
            <a:ext cx="5490568" cy="76200"/>
            <a:chOff x="0" y="0"/>
            <a:chExt cx="7320757" cy="101600"/>
          </a:xfrm>
        </p:grpSpPr>
        <p:sp>
          <p:nvSpPr>
            <p:cNvPr id="31" name="Freeform 31" descr="preencoded.png"/>
            <p:cNvSpPr/>
            <p:nvPr/>
          </p:nvSpPr>
          <p:spPr>
            <a:xfrm>
              <a:off x="0" y="0"/>
              <a:ext cx="7320788" cy="101600"/>
            </a:xfrm>
            <a:custGeom>
              <a:avLst/>
              <a:gdLst/>
              <a:ahLst/>
              <a:cxnLst/>
              <a:rect l="l" t="t" r="r" b="b"/>
              <a:pathLst>
                <a:path w="7320788" h="101600">
                  <a:moveTo>
                    <a:pt x="0" y="0"/>
                  </a:moveTo>
                  <a:lnTo>
                    <a:pt x="7320788" y="0"/>
                  </a:lnTo>
                  <a:lnTo>
                    <a:pt x="7320788" y="101600"/>
                  </a:lnTo>
                  <a:lnTo>
                    <a:pt x="0" y="101600"/>
                  </a:lnTo>
                  <a:lnTo>
                    <a:pt x="0" y="0"/>
                  </a:lnTo>
                  <a:close/>
                </a:path>
              </a:pathLst>
            </a:custGeom>
            <a:blipFill>
              <a:blip r:embed="rId4"/>
              <a:stretch>
                <a:fillRect t="-37" b="-37"/>
              </a:stretch>
            </a:blipFill>
          </p:spPr>
        </p:sp>
      </p:grpSp>
      <p:grpSp>
        <p:nvGrpSpPr>
          <p:cNvPr id="32" name="Group 32"/>
          <p:cNvGrpSpPr>
            <a:grpSpLocks noChangeAspect="1"/>
          </p:cNvGrpSpPr>
          <p:nvPr/>
        </p:nvGrpSpPr>
        <p:grpSpPr>
          <a:xfrm>
            <a:off x="14543707" y="2701975"/>
            <a:ext cx="544860" cy="544860"/>
            <a:chOff x="0" y="0"/>
            <a:chExt cx="726480" cy="726480"/>
          </a:xfrm>
        </p:grpSpPr>
        <p:sp>
          <p:nvSpPr>
            <p:cNvPr id="33" name="Freeform 33" descr="preencoded.png"/>
            <p:cNvSpPr/>
            <p:nvPr/>
          </p:nvSpPr>
          <p:spPr>
            <a:xfrm>
              <a:off x="0" y="0"/>
              <a:ext cx="726440" cy="726440"/>
            </a:xfrm>
            <a:custGeom>
              <a:avLst/>
              <a:gdLst/>
              <a:ahLst/>
              <a:cxnLst/>
              <a:rect l="l" t="t" r="r" b="b"/>
              <a:pathLst>
                <a:path w="726440" h="726440">
                  <a:moveTo>
                    <a:pt x="0" y="0"/>
                  </a:moveTo>
                  <a:lnTo>
                    <a:pt x="726440" y="0"/>
                  </a:lnTo>
                  <a:lnTo>
                    <a:pt x="726440" y="726440"/>
                  </a:lnTo>
                  <a:lnTo>
                    <a:pt x="0" y="726440"/>
                  </a:lnTo>
                  <a:lnTo>
                    <a:pt x="0" y="0"/>
                  </a:lnTo>
                  <a:close/>
                </a:path>
              </a:pathLst>
            </a:custGeom>
            <a:blipFill>
              <a:blip r:embed="rId5"/>
              <a:stretch>
                <a:fillRect r="-5" b="-5"/>
              </a:stretch>
            </a:blipFill>
          </p:spPr>
        </p:sp>
      </p:grpSp>
      <p:grpSp>
        <p:nvGrpSpPr>
          <p:cNvPr id="34" name="Group 34"/>
          <p:cNvGrpSpPr>
            <a:grpSpLocks noChangeAspect="1"/>
          </p:cNvGrpSpPr>
          <p:nvPr/>
        </p:nvGrpSpPr>
        <p:grpSpPr>
          <a:xfrm>
            <a:off x="14707121" y="2838152"/>
            <a:ext cx="217885" cy="272355"/>
            <a:chOff x="0" y="0"/>
            <a:chExt cx="290513" cy="363140"/>
          </a:xfrm>
        </p:grpSpPr>
        <p:sp>
          <p:nvSpPr>
            <p:cNvPr id="35" name="Freeform 35" descr="preencoded.png"/>
            <p:cNvSpPr/>
            <p:nvPr/>
          </p:nvSpPr>
          <p:spPr>
            <a:xfrm>
              <a:off x="0" y="0"/>
              <a:ext cx="290576" cy="363093"/>
            </a:xfrm>
            <a:custGeom>
              <a:avLst/>
              <a:gdLst/>
              <a:ahLst/>
              <a:cxnLst/>
              <a:rect l="l" t="t" r="r" b="b"/>
              <a:pathLst>
                <a:path w="290576" h="363093">
                  <a:moveTo>
                    <a:pt x="0" y="0"/>
                  </a:moveTo>
                  <a:lnTo>
                    <a:pt x="290576" y="0"/>
                  </a:lnTo>
                  <a:lnTo>
                    <a:pt x="290576" y="363093"/>
                  </a:lnTo>
                  <a:lnTo>
                    <a:pt x="0" y="363093"/>
                  </a:lnTo>
                  <a:lnTo>
                    <a:pt x="0" y="0"/>
                  </a:lnTo>
                  <a:close/>
                </a:path>
              </a:pathLst>
            </a:custGeom>
            <a:blipFill>
              <a:blip r:embed="rId8"/>
              <a:stretch>
                <a:fillRect t="-435" r="21" b="-448"/>
              </a:stretch>
            </a:blipFill>
          </p:spPr>
        </p:sp>
      </p:grpSp>
      <p:sp>
        <p:nvSpPr>
          <p:cNvPr id="36" name="TextBox 36"/>
          <p:cNvSpPr txBox="1"/>
          <p:nvPr/>
        </p:nvSpPr>
        <p:spPr>
          <a:xfrm>
            <a:off x="12271474" y="3418880"/>
            <a:ext cx="2384226" cy="307479"/>
          </a:xfrm>
          <a:prstGeom prst="rect">
            <a:avLst/>
          </a:prstGeom>
        </p:spPr>
        <p:txBody>
          <a:bodyPr lIns="0" tIns="0" rIns="0" bIns="0" rtlCol="0" anchor="t">
            <a:spAutoFit/>
          </a:bodyPr>
          <a:lstStyle>
            <a:defPPr>
              <a:defRPr lang="en-US"/>
            </a:defPPr>
            <a:lvl1pPr>
              <a:lnSpc>
                <a:spcPts val="2312"/>
              </a:lnSpc>
              <a:defRPr sz="2400" b="1">
                <a:solidFill>
                  <a:schemeClr val="accent2"/>
                </a:solidFill>
                <a:latin typeface="Petrona Black"/>
                <a:ea typeface="Petrona Black"/>
                <a:cs typeface="Petrona Black"/>
              </a:defRPr>
            </a:lvl1pPr>
          </a:lstStyle>
          <a:p>
            <a:r>
              <a:rPr lang="en-US" dirty="0">
                <a:sym typeface="Petrona"/>
              </a:rPr>
              <a:t>Schedule API</a:t>
            </a:r>
          </a:p>
        </p:txBody>
      </p:sp>
      <p:sp>
        <p:nvSpPr>
          <p:cNvPr id="37" name="TextBox 37"/>
          <p:cNvSpPr txBox="1"/>
          <p:nvPr/>
        </p:nvSpPr>
        <p:spPr>
          <a:xfrm>
            <a:off x="12271474" y="3778151"/>
            <a:ext cx="5089326" cy="2091779"/>
          </a:xfrm>
          <a:prstGeom prst="rect">
            <a:avLst/>
          </a:prstGeom>
        </p:spPr>
        <p:txBody>
          <a:bodyPr lIns="0" tIns="0" rIns="0" bIns="0" rtlCol="0" anchor="t">
            <a:spAutoFit/>
          </a:bodyPr>
          <a:lstStyle/>
          <a:p>
            <a:pPr algn="l">
              <a:lnSpc>
                <a:spcPts val="2250"/>
              </a:lnSpc>
            </a:pPr>
            <a:r>
              <a:rPr lang="en-US" sz="1375" dirty="0">
                <a:solidFill>
                  <a:srgbClr val="E0D6DE"/>
                </a:solidFill>
                <a:latin typeface="Inter"/>
                <a:ea typeface="Inter"/>
                <a:cs typeface="Inter"/>
                <a:sym typeface="Inter"/>
              </a:rPr>
              <a:t>The </a:t>
            </a:r>
            <a:r>
              <a:rPr lang="en-US" sz="1375" b="1" dirty="0">
                <a:solidFill>
                  <a:srgbClr val="E0D6DE"/>
                </a:solidFill>
                <a:latin typeface="Inter Bold"/>
                <a:ea typeface="Inter Bold"/>
                <a:cs typeface="Inter Bold"/>
                <a:sym typeface="Inter Bold"/>
              </a:rPr>
              <a:t>Schedule API</a:t>
            </a:r>
            <a:r>
              <a:rPr lang="en-US" sz="1375" dirty="0">
                <a:solidFill>
                  <a:srgbClr val="E0D6DE"/>
                </a:solidFill>
                <a:latin typeface="Inter"/>
                <a:ea typeface="Inter"/>
                <a:cs typeface="Inter"/>
                <a:sym typeface="Inter"/>
              </a:rPr>
              <a:t> automates the creation of recurring backups. Instead of manually triggering backups, you can define a schedule using </a:t>
            </a:r>
            <a:r>
              <a:rPr lang="en-US" sz="1375" dirty="0" err="1">
                <a:solidFill>
                  <a:srgbClr val="E0D6DE"/>
                </a:solidFill>
                <a:latin typeface="Inter"/>
                <a:ea typeface="Inter"/>
                <a:cs typeface="Inter"/>
                <a:sym typeface="Inter"/>
              </a:rPr>
              <a:t>cron</a:t>
            </a:r>
            <a:r>
              <a:rPr lang="en-US" sz="1375" dirty="0">
                <a:solidFill>
                  <a:srgbClr val="E0D6DE"/>
                </a:solidFill>
                <a:latin typeface="Inter"/>
                <a:ea typeface="Inter"/>
                <a:cs typeface="Inter"/>
                <a:sym typeface="Inter"/>
              </a:rPr>
              <a:t>-like syntax. This ensures that your applications are regularly backed up without manual intervention, which is essential for maintaining up-to-date recovery points and minimizing potential data loss. Each scheduled backup will create a new Backup object.</a:t>
            </a:r>
          </a:p>
        </p:txBody>
      </p:sp>
      <p:grpSp>
        <p:nvGrpSpPr>
          <p:cNvPr id="38" name="Group 38"/>
          <p:cNvGrpSpPr/>
          <p:nvPr/>
        </p:nvGrpSpPr>
        <p:grpSpPr>
          <a:xfrm>
            <a:off x="726579" y="6815138"/>
            <a:ext cx="8326636" cy="2514898"/>
            <a:chOff x="0" y="0"/>
            <a:chExt cx="11102182" cy="3353197"/>
          </a:xfrm>
        </p:grpSpPr>
        <p:sp>
          <p:nvSpPr>
            <p:cNvPr id="39" name="Freeform 39"/>
            <p:cNvSpPr/>
            <p:nvPr/>
          </p:nvSpPr>
          <p:spPr>
            <a:xfrm>
              <a:off x="0" y="0"/>
              <a:ext cx="11102213" cy="3353181"/>
            </a:xfrm>
            <a:custGeom>
              <a:avLst/>
              <a:gdLst/>
              <a:ahLst/>
              <a:cxnLst/>
              <a:rect l="l" t="t" r="r" b="b"/>
              <a:pathLst>
                <a:path w="11102213" h="3353181">
                  <a:moveTo>
                    <a:pt x="0" y="121920"/>
                  </a:moveTo>
                  <a:cubicBezTo>
                    <a:pt x="0" y="54610"/>
                    <a:pt x="54610" y="0"/>
                    <a:pt x="121920" y="0"/>
                  </a:cubicBezTo>
                  <a:lnTo>
                    <a:pt x="10980293" y="0"/>
                  </a:lnTo>
                  <a:cubicBezTo>
                    <a:pt x="11047603" y="0"/>
                    <a:pt x="11102213" y="54610"/>
                    <a:pt x="11102213" y="121920"/>
                  </a:cubicBezTo>
                  <a:lnTo>
                    <a:pt x="11102213" y="3231261"/>
                  </a:lnTo>
                  <a:cubicBezTo>
                    <a:pt x="11102213" y="3298571"/>
                    <a:pt x="11047603" y="3353181"/>
                    <a:pt x="10980293" y="3353181"/>
                  </a:cubicBezTo>
                  <a:lnTo>
                    <a:pt x="121920" y="3353181"/>
                  </a:lnTo>
                  <a:cubicBezTo>
                    <a:pt x="54610" y="3353181"/>
                    <a:pt x="0" y="3298571"/>
                    <a:pt x="0" y="3231261"/>
                  </a:cubicBezTo>
                  <a:close/>
                </a:path>
              </a:pathLst>
            </a:custGeom>
            <a:solidFill>
              <a:srgbClr val="0C0524">
                <a:alpha val="90196"/>
              </a:srgbClr>
            </a:solidFill>
          </p:spPr>
        </p:sp>
      </p:grpSp>
      <p:grpSp>
        <p:nvGrpSpPr>
          <p:cNvPr id="40" name="Group 40"/>
          <p:cNvGrpSpPr>
            <a:grpSpLocks noChangeAspect="1"/>
          </p:cNvGrpSpPr>
          <p:nvPr/>
        </p:nvGrpSpPr>
        <p:grpSpPr>
          <a:xfrm>
            <a:off x="726579" y="6796088"/>
            <a:ext cx="8326636" cy="76200"/>
            <a:chOff x="0" y="0"/>
            <a:chExt cx="11102182" cy="101600"/>
          </a:xfrm>
        </p:grpSpPr>
        <p:sp>
          <p:nvSpPr>
            <p:cNvPr id="41" name="Freeform 41" descr="preencoded.png"/>
            <p:cNvSpPr/>
            <p:nvPr/>
          </p:nvSpPr>
          <p:spPr>
            <a:xfrm>
              <a:off x="0" y="0"/>
              <a:ext cx="11102213" cy="101600"/>
            </a:xfrm>
            <a:custGeom>
              <a:avLst/>
              <a:gdLst/>
              <a:ahLst/>
              <a:cxnLst/>
              <a:rect l="l" t="t" r="r" b="b"/>
              <a:pathLst>
                <a:path w="11102213" h="101600">
                  <a:moveTo>
                    <a:pt x="0" y="0"/>
                  </a:moveTo>
                  <a:lnTo>
                    <a:pt x="11102213" y="0"/>
                  </a:lnTo>
                  <a:lnTo>
                    <a:pt x="11102213" y="101600"/>
                  </a:lnTo>
                  <a:lnTo>
                    <a:pt x="0" y="101600"/>
                  </a:lnTo>
                  <a:lnTo>
                    <a:pt x="0" y="0"/>
                  </a:lnTo>
                  <a:close/>
                </a:path>
              </a:pathLst>
            </a:custGeom>
            <a:blipFill>
              <a:blip r:embed="rId9"/>
              <a:stretch>
                <a:fillRect t="-10" b="-10"/>
              </a:stretch>
            </a:blipFill>
          </p:spPr>
        </p:sp>
      </p:grpSp>
      <p:grpSp>
        <p:nvGrpSpPr>
          <p:cNvPr id="42" name="Group 42"/>
          <p:cNvGrpSpPr>
            <a:grpSpLocks noChangeAspect="1"/>
          </p:cNvGrpSpPr>
          <p:nvPr/>
        </p:nvGrpSpPr>
        <p:grpSpPr>
          <a:xfrm>
            <a:off x="4617468" y="6542782"/>
            <a:ext cx="544860" cy="544860"/>
            <a:chOff x="0" y="0"/>
            <a:chExt cx="726480" cy="726480"/>
          </a:xfrm>
        </p:grpSpPr>
        <p:sp>
          <p:nvSpPr>
            <p:cNvPr id="43" name="Freeform 43" descr="preencoded.png"/>
            <p:cNvSpPr/>
            <p:nvPr/>
          </p:nvSpPr>
          <p:spPr>
            <a:xfrm>
              <a:off x="0" y="0"/>
              <a:ext cx="726440" cy="726440"/>
            </a:xfrm>
            <a:custGeom>
              <a:avLst/>
              <a:gdLst/>
              <a:ahLst/>
              <a:cxnLst/>
              <a:rect l="l" t="t" r="r" b="b"/>
              <a:pathLst>
                <a:path w="726440" h="726440">
                  <a:moveTo>
                    <a:pt x="0" y="0"/>
                  </a:moveTo>
                  <a:lnTo>
                    <a:pt x="726440" y="0"/>
                  </a:lnTo>
                  <a:lnTo>
                    <a:pt x="726440" y="726440"/>
                  </a:lnTo>
                  <a:lnTo>
                    <a:pt x="0" y="726440"/>
                  </a:lnTo>
                  <a:lnTo>
                    <a:pt x="0" y="0"/>
                  </a:lnTo>
                  <a:close/>
                </a:path>
              </a:pathLst>
            </a:custGeom>
            <a:blipFill>
              <a:blip r:embed="rId5"/>
              <a:stretch>
                <a:fillRect r="-5" b="-5"/>
              </a:stretch>
            </a:blipFill>
          </p:spPr>
        </p:sp>
      </p:grpSp>
      <p:grpSp>
        <p:nvGrpSpPr>
          <p:cNvPr id="44" name="Group 44"/>
          <p:cNvGrpSpPr>
            <a:grpSpLocks noChangeAspect="1"/>
          </p:cNvGrpSpPr>
          <p:nvPr/>
        </p:nvGrpSpPr>
        <p:grpSpPr>
          <a:xfrm>
            <a:off x="4617289" y="6438889"/>
            <a:ext cx="656641" cy="820798"/>
            <a:chOff x="0" y="0"/>
            <a:chExt cx="290513" cy="363140"/>
          </a:xfrm>
        </p:grpSpPr>
        <p:sp>
          <p:nvSpPr>
            <p:cNvPr id="45" name="Freeform 45" descr="preencoded.png"/>
            <p:cNvSpPr/>
            <p:nvPr/>
          </p:nvSpPr>
          <p:spPr>
            <a:xfrm>
              <a:off x="0" y="0"/>
              <a:ext cx="290576" cy="363093"/>
            </a:xfrm>
            <a:custGeom>
              <a:avLst/>
              <a:gdLst/>
              <a:ahLst/>
              <a:cxnLst/>
              <a:rect l="l" t="t" r="r" b="b"/>
              <a:pathLst>
                <a:path w="290576" h="363093">
                  <a:moveTo>
                    <a:pt x="0" y="0"/>
                  </a:moveTo>
                  <a:lnTo>
                    <a:pt x="290576" y="0"/>
                  </a:lnTo>
                  <a:lnTo>
                    <a:pt x="290576" y="363093"/>
                  </a:lnTo>
                  <a:lnTo>
                    <a:pt x="0" y="363093"/>
                  </a:lnTo>
                  <a:lnTo>
                    <a:pt x="0" y="0"/>
                  </a:lnTo>
                  <a:close/>
                </a:path>
              </a:pathLst>
            </a:custGeom>
            <a:blipFill>
              <a:blip r:embed="rId10"/>
              <a:stretch>
                <a:fillRect t="-435" r="21" b="-448"/>
              </a:stretch>
            </a:blipFill>
          </p:spPr>
        </p:sp>
      </p:grpSp>
      <p:sp>
        <p:nvSpPr>
          <p:cNvPr id="46" name="TextBox 46"/>
          <p:cNvSpPr txBox="1"/>
          <p:nvPr/>
        </p:nvSpPr>
        <p:spPr>
          <a:xfrm>
            <a:off x="868770" y="7027403"/>
            <a:ext cx="4862540" cy="309637"/>
          </a:xfrm>
          <a:prstGeom prst="rect">
            <a:avLst/>
          </a:prstGeom>
        </p:spPr>
        <p:txBody>
          <a:bodyPr wrap="square" lIns="0" tIns="0" rIns="0" bIns="0" rtlCol="0" anchor="t">
            <a:spAutoFit/>
          </a:bodyPr>
          <a:lstStyle>
            <a:defPPr>
              <a:defRPr lang="en-US"/>
            </a:defPPr>
            <a:lvl1pPr>
              <a:lnSpc>
                <a:spcPts val="2312"/>
              </a:lnSpc>
              <a:defRPr sz="2400" b="1">
                <a:solidFill>
                  <a:schemeClr val="accent2"/>
                </a:solidFill>
                <a:latin typeface="Petrona Black"/>
                <a:ea typeface="Petrona Black"/>
                <a:cs typeface="Petrona Black"/>
              </a:defRPr>
            </a:lvl1pPr>
          </a:lstStyle>
          <a:p>
            <a:r>
              <a:rPr lang="en-US" dirty="0" err="1">
                <a:sym typeface="Petrona"/>
              </a:rPr>
              <a:t>BackupStorageLocation</a:t>
            </a:r>
            <a:r>
              <a:rPr lang="en-US" dirty="0">
                <a:sym typeface="Petrona"/>
              </a:rPr>
              <a:t> API</a:t>
            </a:r>
          </a:p>
        </p:txBody>
      </p:sp>
      <p:sp>
        <p:nvSpPr>
          <p:cNvPr id="47" name="TextBox 47"/>
          <p:cNvSpPr txBox="1"/>
          <p:nvPr/>
        </p:nvSpPr>
        <p:spPr>
          <a:xfrm>
            <a:off x="927199" y="7618959"/>
            <a:ext cx="7925395" cy="1510456"/>
          </a:xfrm>
          <a:prstGeom prst="rect">
            <a:avLst/>
          </a:prstGeom>
        </p:spPr>
        <p:txBody>
          <a:bodyPr lIns="0" tIns="0" rIns="0" bIns="0" rtlCol="0" anchor="t">
            <a:spAutoFit/>
          </a:bodyPr>
          <a:lstStyle/>
          <a:p>
            <a:pPr algn="l">
              <a:lnSpc>
                <a:spcPts val="2250"/>
              </a:lnSpc>
            </a:pPr>
            <a:r>
              <a:rPr lang="en-US" sz="1375" dirty="0">
                <a:solidFill>
                  <a:srgbClr val="E0D6DE"/>
                </a:solidFill>
                <a:latin typeface="Inter"/>
                <a:ea typeface="Inter"/>
                <a:cs typeface="Inter"/>
                <a:sym typeface="Inter"/>
              </a:rPr>
              <a:t>The </a:t>
            </a:r>
            <a:r>
              <a:rPr lang="en-US" sz="1375" b="1" dirty="0" err="1">
                <a:solidFill>
                  <a:srgbClr val="E0D6DE"/>
                </a:solidFill>
                <a:latin typeface="Inter Bold"/>
                <a:ea typeface="Inter Bold"/>
                <a:cs typeface="Inter Bold"/>
                <a:sym typeface="Inter Bold"/>
              </a:rPr>
              <a:t>BackupStorageLocation</a:t>
            </a:r>
            <a:r>
              <a:rPr lang="en-US" sz="1375" b="1" dirty="0">
                <a:solidFill>
                  <a:srgbClr val="E0D6DE"/>
                </a:solidFill>
                <a:latin typeface="Inter Bold"/>
                <a:ea typeface="Inter Bold"/>
                <a:cs typeface="Inter Bold"/>
                <a:sym typeface="Inter Bold"/>
              </a:rPr>
              <a:t> API</a:t>
            </a:r>
            <a:r>
              <a:rPr lang="en-US" sz="1375" dirty="0">
                <a:solidFill>
                  <a:srgbClr val="E0D6DE"/>
                </a:solidFill>
                <a:latin typeface="Inter"/>
                <a:ea typeface="Inter"/>
                <a:cs typeface="Inter"/>
                <a:sym typeface="Inter"/>
              </a:rPr>
              <a:t> configures the remote storage where backup data will be stored. This typically points to S3-compatible object storage solutions, such as AWS S3, Google Cloud Storage, Azure Blob Storage, or on-premises solutions like </a:t>
            </a:r>
            <a:r>
              <a:rPr lang="en-US" sz="1375" dirty="0" err="1">
                <a:solidFill>
                  <a:srgbClr val="E0D6DE"/>
                </a:solidFill>
                <a:latin typeface="Inter"/>
                <a:ea typeface="Inter"/>
                <a:cs typeface="Inter"/>
                <a:sym typeface="Inter"/>
              </a:rPr>
              <a:t>Ceph</a:t>
            </a:r>
            <a:r>
              <a:rPr lang="en-US" sz="1375" dirty="0">
                <a:solidFill>
                  <a:srgbClr val="E0D6DE"/>
                </a:solidFill>
                <a:latin typeface="Inter"/>
                <a:ea typeface="Inter"/>
                <a:cs typeface="Inter"/>
                <a:sym typeface="Inter"/>
              </a:rPr>
              <a:t> or NetApp ONTAP S3. It defines the bucket name, region, and access credentials for secure backup storage.</a:t>
            </a:r>
          </a:p>
        </p:txBody>
      </p:sp>
      <p:grpSp>
        <p:nvGrpSpPr>
          <p:cNvPr id="48" name="Group 48"/>
          <p:cNvGrpSpPr/>
          <p:nvPr/>
        </p:nvGrpSpPr>
        <p:grpSpPr>
          <a:xfrm>
            <a:off x="9234785" y="6815138"/>
            <a:ext cx="8326636" cy="2514898"/>
            <a:chOff x="0" y="0"/>
            <a:chExt cx="11102182" cy="3353197"/>
          </a:xfrm>
        </p:grpSpPr>
        <p:sp>
          <p:nvSpPr>
            <p:cNvPr id="49" name="Freeform 49"/>
            <p:cNvSpPr/>
            <p:nvPr/>
          </p:nvSpPr>
          <p:spPr>
            <a:xfrm>
              <a:off x="0" y="0"/>
              <a:ext cx="11102213" cy="3353181"/>
            </a:xfrm>
            <a:custGeom>
              <a:avLst/>
              <a:gdLst/>
              <a:ahLst/>
              <a:cxnLst/>
              <a:rect l="l" t="t" r="r" b="b"/>
              <a:pathLst>
                <a:path w="11102213" h="3353181">
                  <a:moveTo>
                    <a:pt x="0" y="121920"/>
                  </a:moveTo>
                  <a:cubicBezTo>
                    <a:pt x="0" y="54610"/>
                    <a:pt x="54610" y="0"/>
                    <a:pt x="121920" y="0"/>
                  </a:cubicBezTo>
                  <a:lnTo>
                    <a:pt x="10980293" y="0"/>
                  </a:lnTo>
                  <a:cubicBezTo>
                    <a:pt x="11047603" y="0"/>
                    <a:pt x="11102213" y="54610"/>
                    <a:pt x="11102213" y="121920"/>
                  </a:cubicBezTo>
                  <a:lnTo>
                    <a:pt x="11102213" y="3231261"/>
                  </a:lnTo>
                  <a:cubicBezTo>
                    <a:pt x="11102213" y="3298571"/>
                    <a:pt x="11047603" y="3353181"/>
                    <a:pt x="10980293" y="3353181"/>
                  </a:cubicBezTo>
                  <a:lnTo>
                    <a:pt x="121920" y="3353181"/>
                  </a:lnTo>
                  <a:cubicBezTo>
                    <a:pt x="54610" y="3353181"/>
                    <a:pt x="0" y="3298571"/>
                    <a:pt x="0" y="3231261"/>
                  </a:cubicBezTo>
                  <a:close/>
                </a:path>
              </a:pathLst>
            </a:custGeom>
            <a:solidFill>
              <a:srgbClr val="0C0524">
                <a:alpha val="90196"/>
              </a:srgbClr>
            </a:solidFill>
          </p:spPr>
        </p:sp>
      </p:grpSp>
      <p:grpSp>
        <p:nvGrpSpPr>
          <p:cNvPr id="50" name="Group 50"/>
          <p:cNvGrpSpPr>
            <a:grpSpLocks noChangeAspect="1"/>
          </p:cNvGrpSpPr>
          <p:nvPr/>
        </p:nvGrpSpPr>
        <p:grpSpPr>
          <a:xfrm>
            <a:off x="9234785" y="6796088"/>
            <a:ext cx="8326636" cy="76200"/>
            <a:chOff x="0" y="0"/>
            <a:chExt cx="11102182" cy="101600"/>
          </a:xfrm>
        </p:grpSpPr>
        <p:sp>
          <p:nvSpPr>
            <p:cNvPr id="51" name="Freeform 51" descr="preencoded.png"/>
            <p:cNvSpPr/>
            <p:nvPr/>
          </p:nvSpPr>
          <p:spPr>
            <a:xfrm>
              <a:off x="0" y="0"/>
              <a:ext cx="11102213" cy="101600"/>
            </a:xfrm>
            <a:custGeom>
              <a:avLst/>
              <a:gdLst/>
              <a:ahLst/>
              <a:cxnLst/>
              <a:rect l="l" t="t" r="r" b="b"/>
              <a:pathLst>
                <a:path w="11102213" h="101600">
                  <a:moveTo>
                    <a:pt x="0" y="0"/>
                  </a:moveTo>
                  <a:lnTo>
                    <a:pt x="11102213" y="0"/>
                  </a:lnTo>
                  <a:lnTo>
                    <a:pt x="11102213" y="101600"/>
                  </a:lnTo>
                  <a:lnTo>
                    <a:pt x="0" y="101600"/>
                  </a:lnTo>
                  <a:lnTo>
                    <a:pt x="0" y="0"/>
                  </a:lnTo>
                  <a:close/>
                </a:path>
              </a:pathLst>
            </a:custGeom>
            <a:blipFill>
              <a:blip r:embed="rId9"/>
              <a:stretch>
                <a:fillRect t="-10" b="-10"/>
              </a:stretch>
            </a:blipFill>
          </p:spPr>
        </p:sp>
      </p:grpSp>
      <p:grpSp>
        <p:nvGrpSpPr>
          <p:cNvPr id="52" name="Group 52"/>
          <p:cNvGrpSpPr>
            <a:grpSpLocks noChangeAspect="1"/>
          </p:cNvGrpSpPr>
          <p:nvPr/>
        </p:nvGrpSpPr>
        <p:grpSpPr>
          <a:xfrm>
            <a:off x="13125674" y="6542782"/>
            <a:ext cx="544860" cy="544860"/>
            <a:chOff x="0" y="0"/>
            <a:chExt cx="726480" cy="726480"/>
          </a:xfrm>
        </p:grpSpPr>
        <p:sp>
          <p:nvSpPr>
            <p:cNvPr id="53" name="Freeform 53" descr="preencoded.png"/>
            <p:cNvSpPr/>
            <p:nvPr/>
          </p:nvSpPr>
          <p:spPr>
            <a:xfrm>
              <a:off x="0" y="0"/>
              <a:ext cx="726440" cy="726440"/>
            </a:xfrm>
            <a:custGeom>
              <a:avLst/>
              <a:gdLst/>
              <a:ahLst/>
              <a:cxnLst/>
              <a:rect l="l" t="t" r="r" b="b"/>
              <a:pathLst>
                <a:path w="726440" h="726440">
                  <a:moveTo>
                    <a:pt x="0" y="0"/>
                  </a:moveTo>
                  <a:lnTo>
                    <a:pt x="726440" y="0"/>
                  </a:lnTo>
                  <a:lnTo>
                    <a:pt x="726440" y="726440"/>
                  </a:lnTo>
                  <a:lnTo>
                    <a:pt x="0" y="726440"/>
                  </a:lnTo>
                  <a:lnTo>
                    <a:pt x="0" y="0"/>
                  </a:lnTo>
                  <a:close/>
                </a:path>
              </a:pathLst>
            </a:custGeom>
            <a:blipFill>
              <a:blip r:embed="rId5"/>
              <a:stretch>
                <a:fillRect r="-5" b="-5"/>
              </a:stretch>
            </a:blipFill>
          </p:spPr>
        </p:sp>
      </p:grpSp>
      <p:grpSp>
        <p:nvGrpSpPr>
          <p:cNvPr id="54" name="Group 54"/>
          <p:cNvGrpSpPr>
            <a:grpSpLocks noChangeAspect="1"/>
          </p:cNvGrpSpPr>
          <p:nvPr/>
        </p:nvGrpSpPr>
        <p:grpSpPr>
          <a:xfrm>
            <a:off x="16143358" y="6201344"/>
            <a:ext cx="1418035" cy="1772536"/>
            <a:chOff x="0" y="0"/>
            <a:chExt cx="290513" cy="363140"/>
          </a:xfrm>
        </p:grpSpPr>
        <p:sp>
          <p:nvSpPr>
            <p:cNvPr id="55" name="Freeform 55" descr="preencoded.png"/>
            <p:cNvSpPr/>
            <p:nvPr/>
          </p:nvSpPr>
          <p:spPr>
            <a:xfrm>
              <a:off x="0" y="0"/>
              <a:ext cx="290576" cy="363093"/>
            </a:xfrm>
            <a:custGeom>
              <a:avLst/>
              <a:gdLst/>
              <a:ahLst/>
              <a:cxnLst/>
              <a:rect l="l" t="t" r="r" b="b"/>
              <a:pathLst>
                <a:path w="290576" h="363093">
                  <a:moveTo>
                    <a:pt x="0" y="0"/>
                  </a:moveTo>
                  <a:lnTo>
                    <a:pt x="290576" y="0"/>
                  </a:lnTo>
                  <a:lnTo>
                    <a:pt x="290576" y="363093"/>
                  </a:lnTo>
                  <a:lnTo>
                    <a:pt x="0" y="363093"/>
                  </a:lnTo>
                  <a:lnTo>
                    <a:pt x="0" y="0"/>
                  </a:lnTo>
                  <a:close/>
                </a:path>
              </a:pathLst>
            </a:custGeom>
            <a:blipFill>
              <a:blip r:embed="rId11"/>
              <a:stretch>
                <a:fillRect t="-435" r="21" b="-448"/>
              </a:stretch>
            </a:blipFill>
          </p:spPr>
        </p:sp>
      </p:grpSp>
      <p:sp>
        <p:nvSpPr>
          <p:cNvPr id="56" name="TextBox 56"/>
          <p:cNvSpPr txBox="1"/>
          <p:nvPr/>
        </p:nvSpPr>
        <p:spPr>
          <a:xfrm>
            <a:off x="9435405" y="6982437"/>
            <a:ext cx="5271716" cy="309637"/>
          </a:xfrm>
          <a:prstGeom prst="rect">
            <a:avLst/>
          </a:prstGeom>
        </p:spPr>
        <p:txBody>
          <a:bodyPr wrap="square" lIns="0" tIns="0" rIns="0" bIns="0" rtlCol="0" anchor="t">
            <a:spAutoFit/>
          </a:bodyPr>
          <a:lstStyle>
            <a:defPPr>
              <a:defRPr lang="en-US"/>
            </a:defPPr>
            <a:lvl1pPr>
              <a:lnSpc>
                <a:spcPts val="2312"/>
              </a:lnSpc>
              <a:defRPr sz="2400" b="1">
                <a:solidFill>
                  <a:schemeClr val="accent2"/>
                </a:solidFill>
                <a:latin typeface="Petrona Black"/>
                <a:ea typeface="Petrona Black"/>
                <a:cs typeface="Petrona Black"/>
              </a:defRPr>
            </a:lvl1pPr>
          </a:lstStyle>
          <a:p>
            <a:r>
              <a:rPr lang="en-US" dirty="0" err="1">
                <a:sym typeface="Petrona"/>
              </a:rPr>
              <a:t>VolumeSnapshotLocation</a:t>
            </a:r>
            <a:r>
              <a:rPr lang="en-US" dirty="0">
                <a:sym typeface="Petrona"/>
              </a:rPr>
              <a:t> API</a:t>
            </a:r>
          </a:p>
        </p:txBody>
      </p:sp>
      <p:sp>
        <p:nvSpPr>
          <p:cNvPr id="57" name="TextBox 57"/>
          <p:cNvSpPr txBox="1"/>
          <p:nvPr/>
        </p:nvSpPr>
        <p:spPr>
          <a:xfrm>
            <a:off x="9435405" y="7618959"/>
            <a:ext cx="7925395" cy="1510456"/>
          </a:xfrm>
          <a:prstGeom prst="rect">
            <a:avLst/>
          </a:prstGeom>
        </p:spPr>
        <p:txBody>
          <a:bodyPr lIns="0" tIns="0" rIns="0" bIns="0" rtlCol="0" anchor="t">
            <a:spAutoFit/>
          </a:bodyPr>
          <a:lstStyle/>
          <a:p>
            <a:pPr algn="l">
              <a:lnSpc>
                <a:spcPts val="2250"/>
              </a:lnSpc>
            </a:pPr>
            <a:r>
              <a:rPr lang="en-US" sz="1375">
                <a:solidFill>
                  <a:srgbClr val="E0D6DE"/>
                </a:solidFill>
                <a:latin typeface="Inter"/>
                <a:ea typeface="Inter"/>
                <a:cs typeface="Inter"/>
                <a:sym typeface="Inter"/>
              </a:rPr>
              <a:t>The </a:t>
            </a:r>
            <a:r>
              <a:rPr lang="en-US" sz="1375" b="1">
                <a:solidFill>
                  <a:srgbClr val="E0D6DE"/>
                </a:solidFill>
                <a:latin typeface="Inter Bold"/>
                <a:ea typeface="Inter Bold"/>
                <a:cs typeface="Inter Bold"/>
                <a:sym typeface="Inter Bold"/>
              </a:rPr>
              <a:t>VolumeSnapshotLocation API</a:t>
            </a:r>
            <a:r>
              <a:rPr lang="en-US" sz="1375">
                <a:solidFill>
                  <a:srgbClr val="E0D6DE"/>
                </a:solidFill>
                <a:latin typeface="Inter"/>
                <a:ea typeface="Inter"/>
                <a:cs typeface="Inter"/>
                <a:sym typeface="Inter"/>
              </a:rPr>
              <a:t> defines where persistent volume snapshots are stored. While BackupStorageLocation is for application and metadata backups, VolumeSnapshotLocation is specifically for block-level snapshots of Persistent Volumes. This API interacts with the underlying Container Storage Interface (CSI) drivers to manage volume snapshots, which are crucial for fast and efficient recovery of application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childTnLst>
                          </p:cTn>
                        </p:par>
                        <p:par>
                          <p:cTn id="34" fill="hold">
                            <p:stCondLst>
                              <p:cond delay="500"/>
                            </p:stCondLst>
                            <p:childTnLst>
                              <p:par>
                                <p:cTn id="35" presetID="3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00" decel="100000"/>
                                        <p:tgtEl>
                                          <p:spTgt spid="17"/>
                                        </p:tgtEl>
                                      </p:cBhvr>
                                    </p:animEffect>
                                    <p:anim calcmode="lin" valueType="num">
                                      <p:cBhvr>
                                        <p:cTn id="38" dur="200" decel="100000" fill="hold"/>
                                        <p:tgtEl>
                                          <p:spTgt spid="17"/>
                                        </p:tgtEl>
                                        <p:attrNameLst>
                                          <p:attrName>style.rotation</p:attrName>
                                        </p:attrNameLst>
                                      </p:cBhvr>
                                      <p:tavLst>
                                        <p:tav tm="0">
                                          <p:val>
                                            <p:fltVal val="-90"/>
                                          </p:val>
                                        </p:tav>
                                        <p:tav tm="100000">
                                          <p:val>
                                            <p:fltVal val="0"/>
                                          </p:val>
                                        </p:tav>
                                      </p:tavLst>
                                    </p:anim>
                                    <p:anim calcmode="lin" valueType="num">
                                      <p:cBhvr>
                                        <p:cTn id="39" dur="200" decel="100000" fill="hold"/>
                                        <p:tgtEl>
                                          <p:spTgt spid="17"/>
                                        </p:tgtEl>
                                        <p:attrNameLst>
                                          <p:attrName>ppt_x</p:attrName>
                                        </p:attrNameLst>
                                      </p:cBhvr>
                                      <p:tavLst>
                                        <p:tav tm="0">
                                          <p:val>
                                            <p:strVal val="#ppt_x+0.4"/>
                                          </p:val>
                                        </p:tav>
                                        <p:tav tm="100000">
                                          <p:val>
                                            <p:strVal val="#ppt_x-0.05"/>
                                          </p:val>
                                        </p:tav>
                                      </p:tavLst>
                                    </p:anim>
                                    <p:anim calcmode="lin" valueType="num">
                                      <p:cBhvr>
                                        <p:cTn id="40" dur="200" decel="100000" fill="hold"/>
                                        <p:tgtEl>
                                          <p:spTgt spid="17"/>
                                        </p:tgtEl>
                                        <p:attrNameLst>
                                          <p:attrName>ppt_y</p:attrName>
                                        </p:attrNameLst>
                                      </p:cBhvr>
                                      <p:tavLst>
                                        <p:tav tm="0">
                                          <p:val>
                                            <p:strVal val="#ppt_y-0.4"/>
                                          </p:val>
                                        </p:tav>
                                        <p:tav tm="100000">
                                          <p:val>
                                            <p:strVal val="#ppt_y+0.1"/>
                                          </p:val>
                                        </p:tav>
                                      </p:tavLst>
                                    </p:anim>
                                    <p:anim calcmode="lin" valueType="num">
                                      <p:cBhvr>
                                        <p:cTn id="41" dur="50" accel="100000" fill="hold">
                                          <p:stCondLst>
                                            <p:cond delay="200"/>
                                          </p:stCondLst>
                                        </p:cTn>
                                        <p:tgtEl>
                                          <p:spTgt spid="17"/>
                                        </p:tgtEl>
                                        <p:attrNameLst>
                                          <p:attrName>ppt_x</p:attrName>
                                        </p:attrNameLst>
                                      </p:cBhvr>
                                      <p:tavLst>
                                        <p:tav tm="0">
                                          <p:val>
                                            <p:strVal val="#ppt_x-0.05"/>
                                          </p:val>
                                        </p:tav>
                                        <p:tav tm="100000">
                                          <p:val>
                                            <p:strVal val="#ppt_x"/>
                                          </p:val>
                                        </p:tav>
                                      </p:tavLst>
                                    </p:anim>
                                    <p:anim calcmode="lin" valueType="num">
                                      <p:cBhvr>
                                        <p:cTn id="42" dur="50" accel="100000" fill="hold">
                                          <p:stCondLst>
                                            <p:cond delay="2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childTnLst>
                          </p:cTn>
                        </p:par>
                        <p:par>
                          <p:cTn id="63" fill="hold">
                            <p:stCondLst>
                              <p:cond delay="500"/>
                            </p:stCondLst>
                            <p:childTnLst>
                              <p:par>
                                <p:cTn id="64" presetID="30" presetClass="entr" presetSubtype="0"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200" decel="100000"/>
                                        <p:tgtEl>
                                          <p:spTgt spid="27"/>
                                        </p:tgtEl>
                                      </p:cBhvr>
                                    </p:animEffect>
                                    <p:anim calcmode="lin" valueType="num">
                                      <p:cBhvr>
                                        <p:cTn id="67" dur="200" decel="100000" fill="hold"/>
                                        <p:tgtEl>
                                          <p:spTgt spid="27"/>
                                        </p:tgtEl>
                                        <p:attrNameLst>
                                          <p:attrName>style.rotation</p:attrName>
                                        </p:attrNameLst>
                                      </p:cBhvr>
                                      <p:tavLst>
                                        <p:tav tm="0">
                                          <p:val>
                                            <p:fltVal val="-90"/>
                                          </p:val>
                                        </p:tav>
                                        <p:tav tm="100000">
                                          <p:val>
                                            <p:fltVal val="0"/>
                                          </p:val>
                                        </p:tav>
                                      </p:tavLst>
                                    </p:anim>
                                    <p:anim calcmode="lin" valueType="num">
                                      <p:cBhvr>
                                        <p:cTn id="68" dur="200" decel="100000" fill="hold"/>
                                        <p:tgtEl>
                                          <p:spTgt spid="27"/>
                                        </p:tgtEl>
                                        <p:attrNameLst>
                                          <p:attrName>ppt_x</p:attrName>
                                        </p:attrNameLst>
                                      </p:cBhvr>
                                      <p:tavLst>
                                        <p:tav tm="0">
                                          <p:val>
                                            <p:strVal val="#ppt_x+0.4"/>
                                          </p:val>
                                        </p:tav>
                                        <p:tav tm="100000">
                                          <p:val>
                                            <p:strVal val="#ppt_x-0.05"/>
                                          </p:val>
                                        </p:tav>
                                      </p:tavLst>
                                    </p:anim>
                                    <p:anim calcmode="lin" valueType="num">
                                      <p:cBhvr>
                                        <p:cTn id="69" dur="200" decel="100000" fill="hold"/>
                                        <p:tgtEl>
                                          <p:spTgt spid="27"/>
                                        </p:tgtEl>
                                        <p:attrNameLst>
                                          <p:attrName>ppt_y</p:attrName>
                                        </p:attrNameLst>
                                      </p:cBhvr>
                                      <p:tavLst>
                                        <p:tav tm="0">
                                          <p:val>
                                            <p:strVal val="#ppt_y-0.4"/>
                                          </p:val>
                                        </p:tav>
                                        <p:tav tm="100000">
                                          <p:val>
                                            <p:strVal val="#ppt_y+0.1"/>
                                          </p:val>
                                        </p:tav>
                                      </p:tavLst>
                                    </p:anim>
                                    <p:anim calcmode="lin" valueType="num">
                                      <p:cBhvr>
                                        <p:cTn id="70" dur="50" accel="100000" fill="hold">
                                          <p:stCondLst>
                                            <p:cond delay="200"/>
                                          </p:stCondLst>
                                        </p:cTn>
                                        <p:tgtEl>
                                          <p:spTgt spid="27"/>
                                        </p:tgtEl>
                                        <p:attrNameLst>
                                          <p:attrName>ppt_x</p:attrName>
                                        </p:attrNameLst>
                                      </p:cBhvr>
                                      <p:tavLst>
                                        <p:tav tm="0">
                                          <p:val>
                                            <p:strVal val="#ppt_x-0.05"/>
                                          </p:val>
                                        </p:tav>
                                        <p:tav tm="100000">
                                          <p:val>
                                            <p:strVal val="#ppt_x"/>
                                          </p:val>
                                        </p:tav>
                                      </p:tavLst>
                                    </p:anim>
                                    <p:anim calcmode="lin" valueType="num">
                                      <p:cBhvr>
                                        <p:cTn id="71" dur="50" accel="100000" fill="hold">
                                          <p:stCondLst>
                                            <p:cond delay="200"/>
                                          </p:stCondLst>
                                        </p:cTn>
                                        <p:tgtEl>
                                          <p:spTgt spid="27"/>
                                        </p:tgtEl>
                                        <p:attrNameLst>
                                          <p:attrName>ppt_y</p:attrName>
                                        </p:attrNameLst>
                                      </p:cBhvr>
                                      <p:tavLst>
                                        <p:tav tm="0">
                                          <p:val>
                                            <p:strVal val="#ppt_y+0.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additive="base">
                                        <p:cTn id="76" dur="500" fill="hold"/>
                                        <p:tgtEl>
                                          <p:spTgt spid="30"/>
                                        </p:tgtEl>
                                        <p:attrNameLst>
                                          <p:attrName>ppt_x</p:attrName>
                                        </p:attrNameLst>
                                      </p:cBhvr>
                                      <p:tavLst>
                                        <p:tav tm="0">
                                          <p:val>
                                            <p:strVal val="#ppt_x"/>
                                          </p:val>
                                        </p:tav>
                                        <p:tav tm="100000">
                                          <p:val>
                                            <p:strVal val="#ppt_x"/>
                                          </p:val>
                                        </p:tav>
                                      </p:tavLst>
                                    </p:anim>
                                    <p:anim calcmode="lin" valueType="num">
                                      <p:cBhvr additive="base">
                                        <p:cTn id="77" dur="500" fill="hold"/>
                                        <p:tgtEl>
                                          <p:spTgt spid="30"/>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500" fill="hold"/>
                                        <p:tgtEl>
                                          <p:spTgt spid="34"/>
                                        </p:tgtEl>
                                        <p:attrNameLst>
                                          <p:attrName>ppt_x</p:attrName>
                                        </p:attrNameLst>
                                      </p:cBhvr>
                                      <p:tavLst>
                                        <p:tav tm="0">
                                          <p:val>
                                            <p:strVal val="#ppt_x"/>
                                          </p:val>
                                        </p:tav>
                                        <p:tav tm="100000">
                                          <p:val>
                                            <p:strVal val="#ppt_x"/>
                                          </p:val>
                                        </p:tav>
                                      </p:tavLst>
                                    </p:anim>
                                    <p:anim calcmode="lin" valueType="num">
                                      <p:cBhvr additive="base">
                                        <p:cTn id="8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blinds(horizontal)">
                                      <p:cBhvr>
                                        <p:cTn id="86" dur="500"/>
                                        <p:tgtEl>
                                          <p:spTgt spid="36"/>
                                        </p:tgtEl>
                                      </p:cBhvr>
                                    </p:animEffect>
                                  </p:childTnLst>
                                </p:cTn>
                              </p:par>
                            </p:childTnLst>
                          </p:cTn>
                        </p:par>
                        <p:par>
                          <p:cTn id="87" fill="hold">
                            <p:stCondLst>
                              <p:cond delay="500"/>
                            </p:stCondLst>
                            <p:childTnLst>
                              <p:par>
                                <p:cTn id="88" presetID="30" presetClass="entr" presetSubtype="0"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200" decel="100000"/>
                                        <p:tgtEl>
                                          <p:spTgt spid="37"/>
                                        </p:tgtEl>
                                      </p:cBhvr>
                                    </p:animEffect>
                                    <p:anim calcmode="lin" valueType="num">
                                      <p:cBhvr>
                                        <p:cTn id="91" dur="200" decel="100000" fill="hold"/>
                                        <p:tgtEl>
                                          <p:spTgt spid="37"/>
                                        </p:tgtEl>
                                        <p:attrNameLst>
                                          <p:attrName>style.rotation</p:attrName>
                                        </p:attrNameLst>
                                      </p:cBhvr>
                                      <p:tavLst>
                                        <p:tav tm="0">
                                          <p:val>
                                            <p:fltVal val="-90"/>
                                          </p:val>
                                        </p:tav>
                                        <p:tav tm="100000">
                                          <p:val>
                                            <p:fltVal val="0"/>
                                          </p:val>
                                        </p:tav>
                                      </p:tavLst>
                                    </p:anim>
                                    <p:anim calcmode="lin" valueType="num">
                                      <p:cBhvr>
                                        <p:cTn id="92" dur="200" decel="100000" fill="hold"/>
                                        <p:tgtEl>
                                          <p:spTgt spid="37"/>
                                        </p:tgtEl>
                                        <p:attrNameLst>
                                          <p:attrName>ppt_x</p:attrName>
                                        </p:attrNameLst>
                                      </p:cBhvr>
                                      <p:tavLst>
                                        <p:tav tm="0">
                                          <p:val>
                                            <p:strVal val="#ppt_x+0.4"/>
                                          </p:val>
                                        </p:tav>
                                        <p:tav tm="100000">
                                          <p:val>
                                            <p:strVal val="#ppt_x-0.05"/>
                                          </p:val>
                                        </p:tav>
                                      </p:tavLst>
                                    </p:anim>
                                    <p:anim calcmode="lin" valueType="num">
                                      <p:cBhvr>
                                        <p:cTn id="93" dur="200" decel="100000" fill="hold"/>
                                        <p:tgtEl>
                                          <p:spTgt spid="37"/>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37"/>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37"/>
                                        </p:tgtEl>
                                        <p:attrNameLst>
                                          <p:attrName>ppt_y</p:attrName>
                                        </p:attrNameLst>
                                      </p:cBhvr>
                                      <p:tavLst>
                                        <p:tav tm="0">
                                          <p:val>
                                            <p:strVal val="#ppt_y+0.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40"/>
                                        </p:tgtEl>
                                        <p:attrNameLst>
                                          <p:attrName>style.visibility</p:attrName>
                                        </p:attrNameLst>
                                      </p:cBhvr>
                                      <p:to>
                                        <p:strVal val="visible"/>
                                      </p:to>
                                    </p:set>
                                    <p:anim calcmode="lin" valueType="num">
                                      <p:cBhvr additive="base">
                                        <p:cTn id="100" dur="500" fill="hold"/>
                                        <p:tgtEl>
                                          <p:spTgt spid="40"/>
                                        </p:tgtEl>
                                        <p:attrNameLst>
                                          <p:attrName>ppt_x</p:attrName>
                                        </p:attrNameLst>
                                      </p:cBhvr>
                                      <p:tavLst>
                                        <p:tav tm="0">
                                          <p:val>
                                            <p:strVal val="#ppt_x"/>
                                          </p:val>
                                        </p:tav>
                                        <p:tav tm="100000">
                                          <p:val>
                                            <p:strVal val="#ppt_x"/>
                                          </p:val>
                                        </p:tav>
                                      </p:tavLst>
                                    </p:anim>
                                    <p:anim calcmode="lin" valueType="num">
                                      <p:cBhvr additive="base">
                                        <p:cTn id="101" dur="500" fill="hold"/>
                                        <p:tgtEl>
                                          <p:spTgt spid="40"/>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44"/>
                                        </p:tgtEl>
                                        <p:attrNameLst>
                                          <p:attrName>style.visibility</p:attrName>
                                        </p:attrNameLst>
                                      </p:cBhvr>
                                      <p:to>
                                        <p:strVal val="visible"/>
                                      </p:to>
                                    </p:set>
                                    <p:anim calcmode="lin" valueType="num">
                                      <p:cBhvr additive="base">
                                        <p:cTn id="104" dur="500" fill="hold"/>
                                        <p:tgtEl>
                                          <p:spTgt spid="44"/>
                                        </p:tgtEl>
                                        <p:attrNameLst>
                                          <p:attrName>ppt_x</p:attrName>
                                        </p:attrNameLst>
                                      </p:cBhvr>
                                      <p:tavLst>
                                        <p:tav tm="0">
                                          <p:val>
                                            <p:strVal val="#ppt_x"/>
                                          </p:val>
                                        </p:tav>
                                        <p:tav tm="100000">
                                          <p:val>
                                            <p:strVal val="#ppt_x"/>
                                          </p:val>
                                        </p:tav>
                                      </p:tavLst>
                                    </p:anim>
                                    <p:anim calcmode="lin" valueType="num">
                                      <p:cBhvr additive="base">
                                        <p:cTn id="10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blinds(horizontal)">
                                      <p:cBhvr>
                                        <p:cTn id="110" dur="500"/>
                                        <p:tgtEl>
                                          <p:spTgt spid="46"/>
                                        </p:tgtEl>
                                      </p:cBhvr>
                                    </p:animEffect>
                                  </p:childTnLst>
                                </p:cTn>
                              </p:par>
                            </p:childTnLst>
                          </p:cTn>
                        </p:par>
                        <p:par>
                          <p:cTn id="111" fill="hold">
                            <p:stCondLst>
                              <p:cond delay="500"/>
                            </p:stCondLst>
                            <p:childTnLst>
                              <p:par>
                                <p:cTn id="112" presetID="30" presetClass="entr" presetSubtype="0" fill="hold" grpId="0" nodeType="after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200" decel="100000"/>
                                        <p:tgtEl>
                                          <p:spTgt spid="47"/>
                                        </p:tgtEl>
                                      </p:cBhvr>
                                    </p:animEffect>
                                    <p:anim calcmode="lin" valueType="num">
                                      <p:cBhvr>
                                        <p:cTn id="115" dur="200" decel="100000" fill="hold"/>
                                        <p:tgtEl>
                                          <p:spTgt spid="47"/>
                                        </p:tgtEl>
                                        <p:attrNameLst>
                                          <p:attrName>style.rotation</p:attrName>
                                        </p:attrNameLst>
                                      </p:cBhvr>
                                      <p:tavLst>
                                        <p:tav tm="0">
                                          <p:val>
                                            <p:fltVal val="-90"/>
                                          </p:val>
                                        </p:tav>
                                        <p:tav tm="100000">
                                          <p:val>
                                            <p:fltVal val="0"/>
                                          </p:val>
                                        </p:tav>
                                      </p:tavLst>
                                    </p:anim>
                                    <p:anim calcmode="lin" valueType="num">
                                      <p:cBhvr>
                                        <p:cTn id="116" dur="200" decel="100000" fill="hold"/>
                                        <p:tgtEl>
                                          <p:spTgt spid="47"/>
                                        </p:tgtEl>
                                        <p:attrNameLst>
                                          <p:attrName>ppt_x</p:attrName>
                                        </p:attrNameLst>
                                      </p:cBhvr>
                                      <p:tavLst>
                                        <p:tav tm="0">
                                          <p:val>
                                            <p:strVal val="#ppt_x+0.4"/>
                                          </p:val>
                                        </p:tav>
                                        <p:tav tm="100000">
                                          <p:val>
                                            <p:strVal val="#ppt_x-0.05"/>
                                          </p:val>
                                        </p:tav>
                                      </p:tavLst>
                                    </p:anim>
                                    <p:anim calcmode="lin" valueType="num">
                                      <p:cBhvr>
                                        <p:cTn id="117" dur="200" decel="100000" fill="hold"/>
                                        <p:tgtEl>
                                          <p:spTgt spid="47"/>
                                        </p:tgtEl>
                                        <p:attrNameLst>
                                          <p:attrName>ppt_y</p:attrName>
                                        </p:attrNameLst>
                                      </p:cBhvr>
                                      <p:tavLst>
                                        <p:tav tm="0">
                                          <p:val>
                                            <p:strVal val="#ppt_y-0.4"/>
                                          </p:val>
                                        </p:tav>
                                        <p:tav tm="100000">
                                          <p:val>
                                            <p:strVal val="#ppt_y+0.1"/>
                                          </p:val>
                                        </p:tav>
                                      </p:tavLst>
                                    </p:anim>
                                    <p:anim calcmode="lin" valueType="num">
                                      <p:cBhvr>
                                        <p:cTn id="11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11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nodeType="clickEffect">
                                  <p:stCondLst>
                                    <p:cond delay="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1+#ppt_h/2"/>
                                          </p:val>
                                        </p:tav>
                                        <p:tav tm="100000">
                                          <p:val>
                                            <p:strVal val="#ppt_y"/>
                                          </p:val>
                                        </p:tav>
                                      </p:tavLst>
                                    </p:anim>
                                  </p:childTnLst>
                                </p:cTn>
                              </p:par>
                              <p:par>
                                <p:cTn id="126" presetID="2" presetClass="entr" presetSubtype="4" fill="hold" nodeType="withEffect">
                                  <p:stCondLst>
                                    <p:cond delay="0"/>
                                  </p:stCondLst>
                                  <p:childTnLst>
                                    <p:set>
                                      <p:cBhvr>
                                        <p:cTn id="127" dur="1" fill="hold">
                                          <p:stCondLst>
                                            <p:cond delay="0"/>
                                          </p:stCondLst>
                                        </p:cTn>
                                        <p:tgtEl>
                                          <p:spTgt spid="54"/>
                                        </p:tgtEl>
                                        <p:attrNameLst>
                                          <p:attrName>style.visibility</p:attrName>
                                        </p:attrNameLst>
                                      </p:cBhvr>
                                      <p:to>
                                        <p:strVal val="visible"/>
                                      </p:to>
                                    </p:set>
                                    <p:anim calcmode="lin" valueType="num">
                                      <p:cBhvr additive="base">
                                        <p:cTn id="128" dur="500" fill="hold"/>
                                        <p:tgtEl>
                                          <p:spTgt spid="54"/>
                                        </p:tgtEl>
                                        <p:attrNameLst>
                                          <p:attrName>ppt_x</p:attrName>
                                        </p:attrNameLst>
                                      </p:cBhvr>
                                      <p:tavLst>
                                        <p:tav tm="0">
                                          <p:val>
                                            <p:strVal val="#ppt_x"/>
                                          </p:val>
                                        </p:tav>
                                        <p:tav tm="100000">
                                          <p:val>
                                            <p:strVal val="#ppt_x"/>
                                          </p:val>
                                        </p:tav>
                                      </p:tavLst>
                                    </p:anim>
                                    <p:anim calcmode="lin" valueType="num">
                                      <p:cBhvr additive="base">
                                        <p:cTn id="129"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3" presetClass="entr" presetSubtype="10" fill="hold" grpId="0" nodeType="click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blinds(horizontal)">
                                      <p:cBhvr>
                                        <p:cTn id="134" dur="500"/>
                                        <p:tgtEl>
                                          <p:spTgt spid="56"/>
                                        </p:tgtEl>
                                      </p:cBhvr>
                                    </p:animEffect>
                                  </p:childTnLst>
                                </p:cTn>
                              </p:par>
                            </p:childTnLst>
                          </p:cTn>
                        </p:par>
                        <p:par>
                          <p:cTn id="135" fill="hold">
                            <p:stCondLst>
                              <p:cond delay="500"/>
                            </p:stCondLst>
                            <p:childTnLst>
                              <p:par>
                                <p:cTn id="136" presetID="30" presetClass="entr" presetSubtype="0" fill="hold" grpId="0" nodeType="afterEffect">
                                  <p:stCondLst>
                                    <p:cond delay="0"/>
                                  </p:stCondLst>
                                  <p:childTnLst>
                                    <p:set>
                                      <p:cBhvr>
                                        <p:cTn id="137" dur="1" fill="hold">
                                          <p:stCondLst>
                                            <p:cond delay="0"/>
                                          </p:stCondLst>
                                        </p:cTn>
                                        <p:tgtEl>
                                          <p:spTgt spid="57"/>
                                        </p:tgtEl>
                                        <p:attrNameLst>
                                          <p:attrName>style.visibility</p:attrName>
                                        </p:attrNameLst>
                                      </p:cBhvr>
                                      <p:to>
                                        <p:strVal val="visible"/>
                                      </p:to>
                                    </p:set>
                                    <p:animEffect transition="in" filter="fade">
                                      <p:cBhvr>
                                        <p:cTn id="138" dur="200" decel="100000"/>
                                        <p:tgtEl>
                                          <p:spTgt spid="57"/>
                                        </p:tgtEl>
                                      </p:cBhvr>
                                    </p:animEffect>
                                    <p:anim calcmode="lin" valueType="num">
                                      <p:cBhvr>
                                        <p:cTn id="139" dur="200" decel="100000" fill="hold"/>
                                        <p:tgtEl>
                                          <p:spTgt spid="57"/>
                                        </p:tgtEl>
                                        <p:attrNameLst>
                                          <p:attrName>style.rotation</p:attrName>
                                        </p:attrNameLst>
                                      </p:cBhvr>
                                      <p:tavLst>
                                        <p:tav tm="0">
                                          <p:val>
                                            <p:fltVal val="-90"/>
                                          </p:val>
                                        </p:tav>
                                        <p:tav tm="100000">
                                          <p:val>
                                            <p:fltVal val="0"/>
                                          </p:val>
                                        </p:tav>
                                      </p:tavLst>
                                    </p:anim>
                                    <p:anim calcmode="lin" valueType="num">
                                      <p:cBhvr>
                                        <p:cTn id="140" dur="200" decel="100000" fill="hold"/>
                                        <p:tgtEl>
                                          <p:spTgt spid="57"/>
                                        </p:tgtEl>
                                        <p:attrNameLst>
                                          <p:attrName>ppt_x</p:attrName>
                                        </p:attrNameLst>
                                      </p:cBhvr>
                                      <p:tavLst>
                                        <p:tav tm="0">
                                          <p:val>
                                            <p:strVal val="#ppt_x+0.4"/>
                                          </p:val>
                                        </p:tav>
                                        <p:tav tm="100000">
                                          <p:val>
                                            <p:strVal val="#ppt_x-0.05"/>
                                          </p:val>
                                        </p:tav>
                                      </p:tavLst>
                                    </p:anim>
                                    <p:anim calcmode="lin" valueType="num">
                                      <p:cBhvr>
                                        <p:cTn id="141" dur="200" decel="100000" fill="hold"/>
                                        <p:tgtEl>
                                          <p:spTgt spid="57"/>
                                        </p:tgtEl>
                                        <p:attrNameLst>
                                          <p:attrName>ppt_y</p:attrName>
                                        </p:attrNameLst>
                                      </p:cBhvr>
                                      <p:tavLst>
                                        <p:tav tm="0">
                                          <p:val>
                                            <p:strVal val="#ppt_y-0.4"/>
                                          </p:val>
                                        </p:tav>
                                        <p:tav tm="100000">
                                          <p:val>
                                            <p:strVal val="#ppt_y+0.1"/>
                                          </p:val>
                                        </p:tav>
                                      </p:tavLst>
                                    </p:anim>
                                    <p:anim calcmode="lin" valueType="num">
                                      <p:cBhvr>
                                        <p:cTn id="142"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3"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6" grpId="0"/>
      <p:bldP spid="27" grpId="0"/>
      <p:bldP spid="36" grpId="0"/>
      <p:bldP spid="37" grpId="0"/>
      <p:bldP spid="46" grpId="0"/>
      <p:bldP spid="47" grpId="0"/>
      <p:bldP spid="56"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grpSp>
        <p:nvGrpSpPr>
          <p:cNvPr id="4" name="Group 4"/>
          <p:cNvGrpSpPr/>
          <p:nvPr/>
        </p:nvGrpSpPr>
        <p:grpSpPr>
          <a:xfrm>
            <a:off x="268784" y="219301"/>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C0524">
                <a:alpha val="90196"/>
              </a:srgbClr>
            </a:solidFill>
          </p:spPr>
          <p:txBody>
            <a:bodyPr/>
            <a:lstStyle/>
            <a:p>
              <a:endParaRPr lang="en-US" dirty="0"/>
            </a:p>
          </p:txBody>
        </p:sp>
      </p:grpSp>
      <p:sp>
        <p:nvSpPr>
          <p:cNvPr id="6" name="TextBox 6"/>
          <p:cNvSpPr txBox="1"/>
          <p:nvPr/>
        </p:nvSpPr>
        <p:spPr>
          <a:xfrm>
            <a:off x="496044" y="312539"/>
            <a:ext cx="8916740" cy="435620"/>
          </a:xfrm>
          <a:prstGeom prst="rect">
            <a:avLst/>
          </a:prstGeom>
        </p:spPr>
        <p:txBody>
          <a:bodyPr lIns="0" tIns="0" rIns="0" bIns="0" rtlCol="0" anchor="t">
            <a:spAutoFit/>
          </a:bodyPr>
          <a:lstStyle/>
          <a:p>
            <a:pPr algn="l">
              <a:lnSpc>
                <a:spcPts val="3187"/>
              </a:lnSpc>
            </a:pPr>
            <a:r>
              <a:rPr lang="en-US" sz="2562" dirty="0">
                <a:solidFill>
                  <a:srgbClr val="FF8AAF"/>
                </a:solidFill>
                <a:latin typeface="Petrona Medium"/>
                <a:ea typeface="Petrona Medium"/>
                <a:cs typeface="Petrona Medium"/>
                <a:sym typeface="Petrona"/>
              </a:rPr>
              <a:t>The OADP Operator: Installation &amp; Configuration Essentials</a:t>
            </a:r>
          </a:p>
        </p:txBody>
      </p:sp>
      <p:sp>
        <p:nvSpPr>
          <p:cNvPr id="7" name="TextBox 7"/>
          <p:cNvSpPr txBox="1"/>
          <p:nvPr/>
        </p:nvSpPr>
        <p:spPr>
          <a:xfrm>
            <a:off x="496044" y="958006"/>
            <a:ext cx="17295911" cy="236339"/>
          </a:xfrm>
          <a:prstGeom prst="rect">
            <a:avLst/>
          </a:prstGeom>
        </p:spPr>
        <p:txBody>
          <a:bodyPr lIns="0" tIns="0" rIns="0" bIns="0" rtlCol="0" anchor="t">
            <a:spAutoFit/>
          </a:bodyPr>
          <a:lstStyle>
            <a:defPPr>
              <a:defRPr lang="en-US"/>
            </a:defPPr>
            <a:lvl1pPr>
              <a:lnSpc>
                <a:spcPts val="1562"/>
              </a:lnSpc>
              <a:defRPr sz="1874">
                <a:solidFill>
                  <a:srgbClr val="E0D6DE"/>
                </a:solidFill>
                <a:latin typeface="Andale Mono" panose="020B0509000000000004" pitchFamily="49" charset="0"/>
                <a:ea typeface="Inter"/>
                <a:cs typeface="Al Bayan Plain" pitchFamily="2" charset="-78"/>
              </a:defRPr>
            </a:lvl1pPr>
          </a:lstStyle>
          <a:p>
            <a:r>
              <a:rPr lang="en-US" dirty="0">
                <a:sym typeface="Inter"/>
              </a:rPr>
              <a:t>The OADP Operator simplifies the deployment and management of OADP within your OpenShift cluster. It follows the Operator pattern, automating complex tasks such as installing </a:t>
            </a:r>
            <a:r>
              <a:rPr lang="en-US" dirty="0" err="1">
                <a:sym typeface="Inter"/>
              </a:rPr>
              <a:t>Velero</a:t>
            </a:r>
            <a:r>
              <a:rPr lang="en-US" dirty="0">
                <a:sym typeface="Inter"/>
              </a:rPr>
              <a:t>, deploying necessary plugins, and managing their lifecycle.</a:t>
            </a:r>
          </a:p>
        </p:txBody>
      </p:sp>
      <p:sp>
        <p:nvSpPr>
          <p:cNvPr id="8" name="TextBox 8"/>
          <p:cNvSpPr txBox="1"/>
          <p:nvPr/>
        </p:nvSpPr>
        <p:spPr>
          <a:xfrm>
            <a:off x="468335" y="1739741"/>
            <a:ext cx="4761756" cy="245965"/>
          </a:xfrm>
          <a:prstGeom prst="rect">
            <a:avLst/>
          </a:prstGeom>
        </p:spPr>
        <p:txBody>
          <a:bodyPr wrap="square" lIns="0" tIns="0" rIns="0" bIns="0" rtlCol="0" anchor="t">
            <a:spAutoFit/>
          </a:bodyPr>
          <a:lstStyle/>
          <a:p>
            <a:pPr algn="l">
              <a:lnSpc>
                <a:spcPts val="1562"/>
              </a:lnSpc>
            </a:pPr>
            <a:r>
              <a:rPr lang="en-US" sz="2500" dirty="0">
                <a:solidFill>
                  <a:srgbClr val="FF8AAF"/>
                </a:solidFill>
                <a:latin typeface="Petrona Medium"/>
                <a:sym typeface="Petrona"/>
              </a:rPr>
              <a:t>Installation</a:t>
            </a:r>
            <a:r>
              <a:rPr lang="en-US" sz="1249" dirty="0">
                <a:solidFill>
                  <a:srgbClr val="FF8AAF"/>
                </a:solidFill>
                <a:latin typeface="Petrona Medium"/>
                <a:ea typeface="Petrona Medium"/>
                <a:cs typeface="Petrona Medium"/>
                <a:sym typeface="Petrona"/>
              </a:rPr>
              <a:t> </a:t>
            </a:r>
            <a:r>
              <a:rPr lang="en-US" sz="2500" dirty="0">
                <a:solidFill>
                  <a:srgbClr val="FF8AAF"/>
                </a:solidFill>
                <a:latin typeface="Petrona Medium"/>
                <a:sym typeface="Petrona"/>
              </a:rPr>
              <a:t>via Operator Hub</a:t>
            </a:r>
          </a:p>
        </p:txBody>
      </p:sp>
      <p:sp>
        <p:nvSpPr>
          <p:cNvPr id="9" name="TextBox 9"/>
          <p:cNvSpPr txBox="1"/>
          <p:nvPr/>
        </p:nvSpPr>
        <p:spPr>
          <a:xfrm>
            <a:off x="440625" y="2267904"/>
            <a:ext cx="9693973" cy="2018886"/>
          </a:xfrm>
          <a:prstGeom prst="rect">
            <a:avLst/>
          </a:prstGeom>
        </p:spPr>
        <p:txBody>
          <a:bodyPr wrap="square" lIns="0" tIns="0" rIns="0" bIns="0" rtlCol="0" anchor="t">
            <a:spAutoFit/>
          </a:bodyPr>
          <a:lstStyle/>
          <a:p>
            <a:pPr algn="l"/>
            <a:r>
              <a:rPr lang="en-US" sz="1874" dirty="0">
                <a:solidFill>
                  <a:srgbClr val="E0D6DE"/>
                </a:solidFill>
                <a:latin typeface="Andale Mono" panose="020B0509000000000004" pitchFamily="49" charset="0"/>
                <a:ea typeface="Inter"/>
                <a:cs typeface="Al Bayan Plain" pitchFamily="2" charset="-78"/>
                <a:sym typeface="Inter"/>
              </a:rPr>
              <a:t>The OADP Operator is easily installed directly from the OpenShift Operator Hub. Once installed, it typically resides in the </a:t>
            </a:r>
            <a:r>
              <a:rPr lang="en-US" sz="1874" b="1" dirty="0" err="1">
                <a:solidFill>
                  <a:schemeClr val="accent6"/>
                </a:solidFill>
                <a:latin typeface="Andale Mono" panose="020B0509000000000004" pitchFamily="49" charset="0"/>
                <a:ea typeface="Inter"/>
                <a:cs typeface="Al Bayan Plain" pitchFamily="2" charset="-78"/>
                <a:sym typeface="Inter"/>
              </a:rPr>
              <a:t>openshift-adp</a:t>
            </a:r>
            <a:r>
              <a:rPr lang="en-US" sz="1874" dirty="0">
                <a:solidFill>
                  <a:srgbClr val="E0D6DE"/>
                </a:solidFill>
                <a:latin typeface="Andale Mono" panose="020B0509000000000004" pitchFamily="49" charset="0"/>
                <a:ea typeface="Inter"/>
                <a:cs typeface="Al Bayan Plain" pitchFamily="2" charset="-78"/>
                <a:sym typeface="Inter"/>
              </a:rPr>
              <a:t> namespace, ensuring a dedicated and isolated environment for data protection components. </a:t>
            </a:r>
          </a:p>
          <a:p>
            <a:pPr algn="l"/>
            <a:endParaRPr lang="en-US" sz="1874" dirty="0">
              <a:solidFill>
                <a:srgbClr val="E0D6DE"/>
              </a:solidFill>
              <a:latin typeface="Andale Mono" panose="020B0509000000000004" pitchFamily="49" charset="0"/>
              <a:ea typeface="Inter"/>
              <a:cs typeface="Al Bayan Plain" pitchFamily="2" charset="-78"/>
              <a:sym typeface="Inter"/>
            </a:endParaRPr>
          </a:p>
          <a:p>
            <a:pPr algn="l"/>
            <a:r>
              <a:rPr lang="en-US" sz="1874" dirty="0">
                <a:solidFill>
                  <a:srgbClr val="E0D6DE"/>
                </a:solidFill>
                <a:latin typeface="Andale Mono" panose="020B0509000000000004" pitchFamily="49" charset="0"/>
                <a:ea typeface="Inter"/>
                <a:cs typeface="Al Bayan Plain" pitchFamily="2" charset="-78"/>
                <a:sym typeface="Inter"/>
              </a:rPr>
              <a:t>The Operator deployment takes care of provisioning the core </a:t>
            </a:r>
            <a:r>
              <a:rPr lang="en-US" sz="1874" b="1" dirty="0" err="1">
                <a:solidFill>
                  <a:schemeClr val="accent6"/>
                </a:solidFill>
                <a:latin typeface="Andale Mono" panose="020B0509000000000004" pitchFamily="49" charset="0"/>
                <a:ea typeface="Inter"/>
                <a:cs typeface="Al Bayan Plain" pitchFamily="2" charset="-78"/>
                <a:sym typeface="Inter"/>
              </a:rPr>
              <a:t>Velero</a:t>
            </a:r>
            <a:r>
              <a:rPr lang="en-US" sz="1874" dirty="0">
                <a:solidFill>
                  <a:srgbClr val="E0D6DE"/>
                </a:solidFill>
                <a:latin typeface="Andale Mono" panose="020B0509000000000004" pitchFamily="49" charset="0"/>
                <a:ea typeface="Inter"/>
                <a:cs typeface="Al Bayan Plain" pitchFamily="2" charset="-78"/>
                <a:sym typeface="Inter"/>
              </a:rPr>
              <a:t> pods, necessary custom resources, and RBAC configurations.</a:t>
            </a:r>
          </a:p>
        </p:txBody>
      </p:sp>
      <p:sp>
        <p:nvSpPr>
          <p:cNvPr id="10" name="TextBox 10"/>
          <p:cNvSpPr txBox="1"/>
          <p:nvPr/>
        </p:nvSpPr>
        <p:spPr>
          <a:xfrm>
            <a:off x="440626" y="4663440"/>
            <a:ext cx="7982938" cy="245965"/>
          </a:xfrm>
          <a:prstGeom prst="rect">
            <a:avLst/>
          </a:prstGeom>
        </p:spPr>
        <p:txBody>
          <a:bodyPr wrap="square" lIns="0" tIns="0" rIns="0" bIns="0" rtlCol="0" anchor="t">
            <a:spAutoFit/>
          </a:bodyPr>
          <a:lstStyle/>
          <a:p>
            <a:pPr algn="l">
              <a:lnSpc>
                <a:spcPts val="1562"/>
              </a:lnSpc>
            </a:pPr>
            <a:r>
              <a:rPr lang="en-US" sz="2500" dirty="0">
                <a:solidFill>
                  <a:srgbClr val="FF8AAF"/>
                </a:solidFill>
                <a:latin typeface="Petrona Medium"/>
                <a:sym typeface="Petrona"/>
              </a:rPr>
              <a:t>Automated </a:t>
            </a:r>
            <a:r>
              <a:rPr lang="en-US" sz="2500" dirty="0" err="1">
                <a:solidFill>
                  <a:srgbClr val="FF8AAF"/>
                </a:solidFill>
                <a:latin typeface="Petrona Medium"/>
                <a:sym typeface="Petrona"/>
              </a:rPr>
              <a:t>Velero</a:t>
            </a:r>
            <a:r>
              <a:rPr lang="en-US" sz="2500" dirty="0">
                <a:solidFill>
                  <a:srgbClr val="FF8AAF"/>
                </a:solidFill>
                <a:latin typeface="Petrona Medium"/>
                <a:sym typeface="Petrona"/>
              </a:rPr>
              <a:t> Deployment with OpenShift Plugins</a:t>
            </a:r>
          </a:p>
        </p:txBody>
      </p:sp>
      <p:sp>
        <p:nvSpPr>
          <p:cNvPr id="11" name="TextBox 11"/>
          <p:cNvSpPr txBox="1"/>
          <p:nvPr/>
        </p:nvSpPr>
        <p:spPr>
          <a:xfrm>
            <a:off x="447554" y="5362801"/>
            <a:ext cx="9416883" cy="865237"/>
          </a:xfrm>
          <a:prstGeom prst="rect">
            <a:avLst/>
          </a:prstGeom>
        </p:spPr>
        <p:txBody>
          <a:bodyPr wrap="square" lIns="0" tIns="0" rIns="0" bIns="0" rtlCol="0" anchor="t">
            <a:spAutoFit/>
          </a:bodyPr>
          <a:lstStyle/>
          <a:p>
            <a:pPr algn="l"/>
            <a:r>
              <a:rPr lang="en-US" sz="1874" dirty="0">
                <a:solidFill>
                  <a:srgbClr val="E0D6DE"/>
                </a:solidFill>
                <a:latin typeface="Andale Mono" panose="020B0509000000000004" pitchFamily="49" charset="0"/>
                <a:ea typeface="Inter"/>
                <a:cs typeface="Al Bayan Plain" pitchFamily="2" charset="-78"/>
                <a:sym typeface="Inter"/>
              </a:rPr>
              <a:t>A key advantage of the OADP Operator is its ability to automatically deploy </a:t>
            </a:r>
            <a:r>
              <a:rPr lang="en-US" sz="1874" dirty="0" err="1">
                <a:solidFill>
                  <a:srgbClr val="E0D6DE"/>
                </a:solidFill>
                <a:latin typeface="Andale Mono" panose="020B0509000000000004" pitchFamily="49" charset="0"/>
                <a:ea typeface="Inter"/>
                <a:cs typeface="Al Bayan Plain" pitchFamily="2" charset="-78"/>
                <a:sym typeface="Inter"/>
              </a:rPr>
              <a:t>Velero</a:t>
            </a:r>
            <a:r>
              <a:rPr lang="en-US" sz="1874" dirty="0">
                <a:solidFill>
                  <a:srgbClr val="E0D6DE"/>
                </a:solidFill>
                <a:latin typeface="Andale Mono" panose="020B0509000000000004" pitchFamily="49" charset="0"/>
                <a:ea typeface="Inter"/>
                <a:cs typeface="Al Bayan Plain" pitchFamily="2" charset="-78"/>
                <a:sym typeface="Inter"/>
              </a:rPr>
              <a:t> along with essential OpenShift-specific plugins. These plugins include:</a:t>
            </a:r>
          </a:p>
        </p:txBody>
      </p:sp>
      <p:sp>
        <p:nvSpPr>
          <p:cNvPr id="12" name="TextBox 12"/>
          <p:cNvSpPr txBox="1"/>
          <p:nvPr/>
        </p:nvSpPr>
        <p:spPr>
          <a:xfrm>
            <a:off x="347110" y="6336445"/>
            <a:ext cx="9493083" cy="865237"/>
          </a:xfrm>
          <a:prstGeom prst="rect">
            <a:avLst/>
          </a:prstGeom>
        </p:spPr>
        <p:txBody>
          <a:bodyPr wrap="square" lIns="0" tIns="0" rIns="0" bIns="0" rtlCol="0" anchor="t">
            <a:spAutoFit/>
          </a:bodyPr>
          <a:lstStyle/>
          <a:p>
            <a:pPr marL="141387" lvl="1" indent="-70693" algn="l">
              <a:buFont typeface="Arial"/>
              <a:buChar char="•"/>
            </a:pPr>
            <a:r>
              <a:rPr lang="en-US" sz="1874" b="1" dirty="0">
                <a:solidFill>
                  <a:schemeClr val="accent1"/>
                </a:solidFill>
                <a:latin typeface="Andale Mono" panose="020B0509000000000004" pitchFamily="49" charset="0"/>
                <a:ea typeface="Inter"/>
                <a:cs typeface="Al Bayan Plain" pitchFamily="2" charset="-78"/>
                <a:sym typeface="Inter Bold"/>
              </a:rPr>
              <a:t>CSI Plugin:</a:t>
            </a:r>
            <a:r>
              <a:rPr lang="en-US" sz="1874" b="1" dirty="0">
                <a:solidFill>
                  <a:schemeClr val="accent1"/>
                </a:solidFill>
                <a:latin typeface="Andale Mono" panose="020B0509000000000004" pitchFamily="49" charset="0"/>
                <a:ea typeface="Inter"/>
                <a:cs typeface="Al Bayan Plain" pitchFamily="2" charset="-78"/>
                <a:sym typeface="Inter"/>
              </a:rPr>
              <a:t> </a:t>
            </a:r>
            <a:r>
              <a:rPr lang="en-US" sz="1874" dirty="0">
                <a:solidFill>
                  <a:srgbClr val="E0D6DE"/>
                </a:solidFill>
                <a:latin typeface="Andale Mono" panose="020B0509000000000004" pitchFamily="49" charset="0"/>
                <a:ea typeface="Inter"/>
                <a:cs typeface="Al Bayan Plain" pitchFamily="2" charset="-78"/>
                <a:sym typeface="Inter"/>
              </a:rPr>
              <a:t>For native integration with Container Storage Interface (CSI) drivers, enabling volume snapshots and restores across various storage backends.</a:t>
            </a:r>
          </a:p>
        </p:txBody>
      </p:sp>
      <p:sp>
        <p:nvSpPr>
          <p:cNvPr id="13" name="TextBox 13"/>
          <p:cNvSpPr txBox="1"/>
          <p:nvPr/>
        </p:nvSpPr>
        <p:spPr>
          <a:xfrm>
            <a:off x="336718" y="7418301"/>
            <a:ext cx="9638553" cy="576825"/>
          </a:xfrm>
          <a:prstGeom prst="rect">
            <a:avLst/>
          </a:prstGeom>
        </p:spPr>
        <p:txBody>
          <a:bodyPr wrap="square" lIns="0" tIns="0" rIns="0" bIns="0" rtlCol="0" anchor="t">
            <a:spAutoFit/>
          </a:bodyPr>
          <a:lstStyle>
            <a:defPPr>
              <a:defRPr lang="en-US"/>
            </a:defPPr>
            <a:lvl2pPr marL="141387" lvl="1" indent="-70693">
              <a:lnSpc>
                <a:spcPts val="1562"/>
              </a:lnSpc>
              <a:buFont typeface="Arial"/>
              <a:buChar char="•"/>
              <a:defRPr sz="1874">
                <a:solidFill>
                  <a:srgbClr val="E0D6DE"/>
                </a:solidFill>
                <a:latin typeface="Andale Mono" panose="020B0509000000000004" pitchFamily="49" charset="0"/>
                <a:ea typeface="Inter"/>
                <a:cs typeface="Al Bayan Plain" pitchFamily="2" charset="-78"/>
              </a:defRPr>
            </a:lvl2pPr>
          </a:lstStyle>
          <a:p>
            <a:pPr lvl="1">
              <a:lnSpc>
                <a:spcPct val="100000"/>
              </a:lnSpc>
            </a:pPr>
            <a:r>
              <a:rPr lang="en-US" b="1" dirty="0" err="1">
                <a:solidFill>
                  <a:schemeClr val="accent1"/>
                </a:solidFill>
                <a:sym typeface="Inter Bold"/>
              </a:rPr>
              <a:t>Kubevirt</a:t>
            </a:r>
            <a:r>
              <a:rPr lang="en-US" b="1" dirty="0">
                <a:solidFill>
                  <a:schemeClr val="accent1"/>
                </a:solidFill>
                <a:sym typeface="Inter Bold"/>
              </a:rPr>
              <a:t> Plugin:</a:t>
            </a:r>
            <a:r>
              <a:rPr lang="en-US" b="1" dirty="0">
                <a:solidFill>
                  <a:schemeClr val="accent1"/>
                </a:solidFill>
                <a:sym typeface="Inter"/>
              </a:rPr>
              <a:t> </a:t>
            </a:r>
            <a:r>
              <a:rPr lang="en-US" dirty="0">
                <a:sym typeface="Inter"/>
              </a:rPr>
              <a:t>Specifically designed for backing up and restoring Virtual Machines managed by OpenShift Virtualization.</a:t>
            </a:r>
          </a:p>
        </p:txBody>
      </p:sp>
      <p:sp>
        <p:nvSpPr>
          <p:cNvPr id="14" name="TextBox 14"/>
          <p:cNvSpPr txBox="1"/>
          <p:nvPr/>
        </p:nvSpPr>
        <p:spPr>
          <a:xfrm>
            <a:off x="336718" y="8134808"/>
            <a:ext cx="9638554" cy="576825"/>
          </a:xfrm>
          <a:prstGeom prst="rect">
            <a:avLst/>
          </a:prstGeom>
        </p:spPr>
        <p:txBody>
          <a:bodyPr wrap="square" lIns="0" tIns="0" rIns="0" bIns="0" rtlCol="0" anchor="t">
            <a:spAutoFit/>
          </a:bodyPr>
          <a:lstStyle>
            <a:defPPr>
              <a:defRPr lang="en-US"/>
            </a:defPPr>
            <a:lvl2pPr marL="141387" lvl="1" indent="-70693">
              <a:lnSpc>
                <a:spcPts val="1562"/>
              </a:lnSpc>
              <a:buFont typeface="Arial"/>
              <a:buChar char="•"/>
              <a:defRPr sz="1874">
                <a:solidFill>
                  <a:srgbClr val="E0D6DE"/>
                </a:solidFill>
                <a:latin typeface="Andale Mono" panose="020B0509000000000004" pitchFamily="49" charset="0"/>
                <a:ea typeface="Inter"/>
                <a:cs typeface="Al Bayan Plain" pitchFamily="2" charset="-78"/>
              </a:defRPr>
            </a:lvl2pPr>
          </a:lstStyle>
          <a:p>
            <a:pPr lvl="1">
              <a:lnSpc>
                <a:spcPct val="100000"/>
              </a:lnSpc>
            </a:pPr>
            <a:r>
              <a:rPr lang="en-US" b="1" dirty="0">
                <a:solidFill>
                  <a:schemeClr val="accent1"/>
                </a:solidFill>
                <a:sym typeface="Inter Bold"/>
              </a:rPr>
              <a:t>Cloud Provider Plugins (AWS/GCP/Azure):</a:t>
            </a:r>
            <a:r>
              <a:rPr lang="en-US" b="1" dirty="0">
                <a:solidFill>
                  <a:schemeClr val="accent1"/>
                </a:solidFill>
                <a:sym typeface="Inter"/>
              </a:rPr>
              <a:t> </a:t>
            </a:r>
            <a:r>
              <a:rPr lang="en-US" dirty="0">
                <a:sym typeface="Inter"/>
              </a:rPr>
              <a:t>For seamless integration with major public cloud object storage and snapshot services.</a:t>
            </a:r>
          </a:p>
        </p:txBody>
      </p:sp>
      <p:sp>
        <p:nvSpPr>
          <p:cNvPr id="15" name="TextBox 15"/>
          <p:cNvSpPr txBox="1"/>
          <p:nvPr/>
        </p:nvSpPr>
        <p:spPr>
          <a:xfrm>
            <a:off x="319401" y="8826455"/>
            <a:ext cx="9617770" cy="576825"/>
          </a:xfrm>
          <a:prstGeom prst="rect">
            <a:avLst/>
          </a:prstGeom>
        </p:spPr>
        <p:txBody>
          <a:bodyPr wrap="square" lIns="0" tIns="0" rIns="0" bIns="0" rtlCol="0" anchor="t">
            <a:spAutoFit/>
          </a:bodyPr>
          <a:lstStyle>
            <a:defPPr>
              <a:defRPr lang="en-US"/>
            </a:defPPr>
            <a:lvl2pPr marL="141387" lvl="1" indent="-70693">
              <a:lnSpc>
                <a:spcPts val="1562"/>
              </a:lnSpc>
              <a:buFont typeface="Arial"/>
              <a:buChar char="•"/>
              <a:defRPr sz="1874">
                <a:solidFill>
                  <a:srgbClr val="E0D6DE"/>
                </a:solidFill>
                <a:latin typeface="Andale Mono" panose="020B0509000000000004" pitchFamily="49" charset="0"/>
                <a:ea typeface="Inter"/>
                <a:cs typeface="Al Bayan Plain" pitchFamily="2" charset="-78"/>
              </a:defRPr>
            </a:lvl2pPr>
          </a:lstStyle>
          <a:p>
            <a:pPr lvl="1">
              <a:lnSpc>
                <a:spcPct val="100000"/>
              </a:lnSpc>
            </a:pPr>
            <a:r>
              <a:rPr lang="en-US" b="1" dirty="0">
                <a:solidFill>
                  <a:schemeClr val="accent1"/>
                </a:solidFill>
                <a:sym typeface="Inter Bold"/>
              </a:rPr>
              <a:t>OpenShift Plugin:</a:t>
            </a:r>
            <a:r>
              <a:rPr lang="en-US" b="1" dirty="0">
                <a:solidFill>
                  <a:schemeClr val="accent1"/>
                </a:solidFill>
                <a:sym typeface="Inter"/>
              </a:rPr>
              <a:t> </a:t>
            </a:r>
            <a:r>
              <a:rPr lang="en-US" dirty="0">
                <a:sym typeface="Inter"/>
              </a:rPr>
              <a:t>Enhances </a:t>
            </a:r>
            <a:r>
              <a:rPr lang="en-US" dirty="0" err="1">
                <a:sym typeface="Inter"/>
              </a:rPr>
              <a:t>Velero's</a:t>
            </a:r>
            <a:r>
              <a:rPr lang="en-US" dirty="0">
                <a:sym typeface="Inter"/>
              </a:rPr>
              <a:t> understanding and handling of OpenShift-specific resource types.</a:t>
            </a:r>
          </a:p>
        </p:txBody>
      </p:sp>
      <p:grpSp>
        <p:nvGrpSpPr>
          <p:cNvPr id="16" name="Group 16"/>
          <p:cNvGrpSpPr>
            <a:grpSpLocks noChangeAspect="1"/>
          </p:cNvGrpSpPr>
          <p:nvPr/>
        </p:nvGrpSpPr>
        <p:grpSpPr>
          <a:xfrm>
            <a:off x="10134600" y="2267904"/>
            <a:ext cx="7306865" cy="7306865"/>
            <a:chOff x="0" y="0"/>
            <a:chExt cx="10585252" cy="10585252"/>
          </a:xfrm>
        </p:grpSpPr>
        <p:sp>
          <p:nvSpPr>
            <p:cNvPr id="17" name="Freeform 17" descr="preencoded.png"/>
            <p:cNvSpPr/>
            <p:nvPr/>
          </p:nvSpPr>
          <p:spPr>
            <a:xfrm>
              <a:off x="0" y="0"/>
              <a:ext cx="10585196" cy="10585196"/>
            </a:xfrm>
            <a:custGeom>
              <a:avLst/>
              <a:gdLst/>
              <a:ahLst/>
              <a:cxnLst/>
              <a:rect l="l" t="t" r="r" b="b"/>
              <a:pathLst>
                <a:path w="10585196" h="10585196">
                  <a:moveTo>
                    <a:pt x="0" y="0"/>
                  </a:moveTo>
                  <a:lnTo>
                    <a:pt x="10585196" y="0"/>
                  </a:lnTo>
                  <a:lnTo>
                    <a:pt x="10585196" y="10585196"/>
                  </a:lnTo>
                  <a:lnTo>
                    <a:pt x="0" y="10585196"/>
                  </a:lnTo>
                  <a:lnTo>
                    <a:pt x="0" y="0"/>
                  </a:lnTo>
                  <a:close/>
                </a:path>
              </a:pathLst>
            </a:custGeom>
            <a:blipFill>
              <a:blip r:embed="rId4"/>
              <a:stretch>
                <a:fillRect/>
              </a:stretch>
            </a:blip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wipe(left)">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Effect transition="in" filter="wipe(left)">
                                      <p:cBhvr>
                                        <p:cTn id="38" dur="500"/>
                                        <p:tgtEl>
                                          <p:spTgt spid="1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wipe(left)">
                                      <p:cBhvr>
                                        <p:cTn id="43" dur="500"/>
                                        <p:tgtEl>
                                          <p:spTgt spid="13">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4">
                                            <p:txEl>
                                              <p:pRg st="0" end="0"/>
                                            </p:txEl>
                                          </p:spTgt>
                                        </p:tgtEl>
                                        <p:attrNameLst>
                                          <p:attrName>style.visibility</p:attrName>
                                        </p:attrNameLst>
                                      </p:cBhvr>
                                      <p:to>
                                        <p:strVal val="visible"/>
                                      </p:to>
                                    </p:set>
                                    <p:animEffect transition="in" filter="wipe(left)">
                                      <p:cBhvr>
                                        <p:cTn id="48" dur="500"/>
                                        <p:tgtEl>
                                          <p:spTgt spid="14">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5">
                                            <p:txEl>
                                              <p:pRg st="0" end="0"/>
                                            </p:txEl>
                                          </p:spTgt>
                                        </p:tgtEl>
                                        <p:attrNameLst>
                                          <p:attrName>style.visibility</p:attrName>
                                        </p:attrNameLst>
                                      </p:cBhvr>
                                      <p:to>
                                        <p:strVal val="visible"/>
                                      </p:to>
                                    </p:set>
                                    <p:animEffect transition="in" filter="wipe(left)">
                                      <p:cBhvr>
                                        <p:cTn id="5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9">
            <a:extLst>
              <a:ext uri="{FF2B5EF4-FFF2-40B4-BE49-F238E27FC236}">
                <a16:creationId xmlns:a16="http://schemas.microsoft.com/office/drawing/2014/main" id="{8F2582E6-119C-76AE-1606-E1E9CBD60823}"/>
              </a:ext>
            </a:extLst>
          </p:cNvPr>
          <p:cNvSpPr txBox="1"/>
          <p:nvPr/>
        </p:nvSpPr>
        <p:spPr>
          <a:xfrm>
            <a:off x="311726" y="1219483"/>
            <a:ext cx="17976273" cy="1153649"/>
          </a:xfrm>
          <a:prstGeom prst="rect">
            <a:avLst/>
          </a:prstGeom>
        </p:spPr>
        <p:txBody>
          <a:bodyPr wrap="square" lIns="0" tIns="0" rIns="0" bIns="0" rtlCol="0" anchor="t">
            <a:spAutoFit/>
          </a:bodyPr>
          <a:lstStyle/>
          <a:p>
            <a:pPr algn="l"/>
            <a:r>
              <a:rPr lang="en-US" sz="1874" dirty="0">
                <a:solidFill>
                  <a:srgbClr val="E0D6DE"/>
                </a:solidFill>
                <a:latin typeface="Andale Mono" panose="020B0509000000000004" pitchFamily="49" charset="0"/>
                <a:ea typeface="Inter"/>
                <a:cs typeface="Al Bayan Plain" pitchFamily="2" charset="-78"/>
                <a:sym typeface="Inter"/>
              </a:rPr>
              <a:t>Post-installation, the most critical configuration step involves setting up your backup storage. </a:t>
            </a:r>
          </a:p>
          <a:p>
            <a:pPr algn="l"/>
            <a:endParaRPr lang="en-US" sz="1874" dirty="0">
              <a:solidFill>
                <a:srgbClr val="E0D6DE"/>
              </a:solidFill>
              <a:latin typeface="Andale Mono" panose="020B0509000000000004" pitchFamily="49" charset="0"/>
              <a:ea typeface="Inter"/>
              <a:cs typeface="Al Bayan Plain" pitchFamily="2" charset="-78"/>
              <a:sym typeface="Inter"/>
            </a:endParaRPr>
          </a:p>
          <a:p>
            <a:pPr algn="l"/>
            <a:r>
              <a:rPr lang="en-US" sz="1874" dirty="0">
                <a:solidFill>
                  <a:srgbClr val="E0D6DE"/>
                </a:solidFill>
                <a:latin typeface="Andale Mono" panose="020B0509000000000004" pitchFamily="49" charset="0"/>
                <a:ea typeface="Inter"/>
                <a:cs typeface="Al Bayan Plain" pitchFamily="2" charset="-78"/>
                <a:sym typeface="Inter"/>
              </a:rPr>
              <a:t>This requires defining a </a:t>
            </a:r>
            <a:r>
              <a:rPr lang="en-US" sz="1874" dirty="0" err="1">
                <a:solidFill>
                  <a:srgbClr val="E0D6DE"/>
                </a:solidFill>
                <a:latin typeface="Andale Mono" panose="020B0509000000000004" pitchFamily="49" charset="0"/>
                <a:ea typeface="Inter"/>
                <a:cs typeface="Al Bayan Plain" pitchFamily="2" charset="-78"/>
                <a:sym typeface="Inter"/>
              </a:rPr>
              <a:t>BackupStorageLocation</a:t>
            </a:r>
            <a:r>
              <a:rPr lang="en-US" sz="1874" dirty="0">
                <a:solidFill>
                  <a:srgbClr val="E0D6DE"/>
                </a:solidFill>
                <a:latin typeface="Andale Mono" panose="020B0509000000000004" pitchFamily="49" charset="0"/>
                <a:ea typeface="Inter"/>
                <a:cs typeface="Al Bayan Plain" pitchFamily="2" charset="-78"/>
                <a:sym typeface="Inter"/>
              </a:rPr>
              <a:t> custom resource, pointing to your chosen S3-compatible object storage (e.g.,</a:t>
            </a:r>
          </a:p>
          <a:p>
            <a:pPr algn="l"/>
            <a:r>
              <a:rPr lang="en-US" sz="1874" dirty="0">
                <a:solidFill>
                  <a:srgbClr val="E0D6DE"/>
                </a:solidFill>
                <a:latin typeface="Andale Mono" panose="020B0509000000000004" pitchFamily="49" charset="0"/>
                <a:ea typeface="Inter"/>
                <a:cs typeface="Al Bayan Plain" pitchFamily="2" charset="-78"/>
                <a:sym typeface="Inter"/>
              </a:rPr>
              <a:t>NetApp ONTAP S3, </a:t>
            </a:r>
            <a:r>
              <a:rPr lang="en-US" sz="1874" dirty="0" err="1">
                <a:solidFill>
                  <a:srgbClr val="E0D6DE"/>
                </a:solidFill>
                <a:latin typeface="Andale Mono" panose="020B0509000000000004" pitchFamily="49" charset="0"/>
                <a:ea typeface="Inter"/>
                <a:cs typeface="Al Bayan Plain" pitchFamily="2" charset="-78"/>
                <a:sym typeface="Inter"/>
              </a:rPr>
              <a:t>StorageGrid</a:t>
            </a:r>
            <a:r>
              <a:rPr lang="en-US" sz="1874" dirty="0">
                <a:solidFill>
                  <a:srgbClr val="E0D6DE"/>
                </a:solidFill>
                <a:latin typeface="Andale Mono" panose="020B0509000000000004" pitchFamily="49" charset="0"/>
                <a:ea typeface="Inter"/>
                <a:cs typeface="Al Bayan Plain" pitchFamily="2" charset="-78"/>
                <a:sym typeface="Inter"/>
              </a:rPr>
              <a:t> S3, or any other compliant storage). You'll need to provide:</a:t>
            </a:r>
          </a:p>
        </p:txBody>
      </p:sp>
      <p:sp>
        <p:nvSpPr>
          <p:cNvPr id="3" name="TextBox 20">
            <a:extLst>
              <a:ext uri="{FF2B5EF4-FFF2-40B4-BE49-F238E27FC236}">
                <a16:creationId xmlns:a16="http://schemas.microsoft.com/office/drawing/2014/main" id="{C9309BE2-FE69-0182-B9C4-D52794EE972E}"/>
              </a:ext>
            </a:extLst>
          </p:cNvPr>
          <p:cNvSpPr txBox="1"/>
          <p:nvPr/>
        </p:nvSpPr>
        <p:spPr>
          <a:xfrm>
            <a:off x="381000" y="2541980"/>
            <a:ext cx="13411200" cy="209737"/>
          </a:xfrm>
          <a:prstGeom prst="rect">
            <a:avLst/>
          </a:prstGeom>
        </p:spPr>
        <p:txBody>
          <a:bodyPr wrap="square" lIns="0" tIns="0" rIns="0" bIns="0" rtlCol="0" anchor="t">
            <a:spAutoFit/>
          </a:bodyPr>
          <a:lstStyle/>
          <a:p>
            <a:pPr marL="141387" lvl="1" indent="-70693" algn="l">
              <a:lnSpc>
                <a:spcPts val="1562"/>
              </a:lnSpc>
              <a:buFont typeface="Arial"/>
              <a:buChar char="•"/>
            </a:pPr>
            <a:r>
              <a:rPr lang="en-US" sz="1874" dirty="0">
                <a:solidFill>
                  <a:srgbClr val="E0D6DE"/>
                </a:solidFill>
                <a:latin typeface="Andale Mono" panose="020B0509000000000004" pitchFamily="49" charset="0"/>
                <a:ea typeface="Inter"/>
                <a:cs typeface="Al Bayan Plain" pitchFamily="2" charset="-78"/>
                <a:sym typeface="Inter"/>
              </a:rPr>
              <a:t>Access credentials (AWS Access Key ID and Secret Access Key).</a:t>
            </a:r>
          </a:p>
        </p:txBody>
      </p:sp>
      <p:sp>
        <p:nvSpPr>
          <p:cNvPr id="4" name="TextBox 21">
            <a:extLst>
              <a:ext uri="{FF2B5EF4-FFF2-40B4-BE49-F238E27FC236}">
                <a16:creationId xmlns:a16="http://schemas.microsoft.com/office/drawing/2014/main" id="{F7D85EFF-4F75-B89D-75F9-B2D0E76B5413}"/>
              </a:ext>
            </a:extLst>
          </p:cNvPr>
          <p:cNvSpPr txBox="1"/>
          <p:nvPr/>
        </p:nvSpPr>
        <p:spPr>
          <a:xfrm>
            <a:off x="381000" y="3122144"/>
            <a:ext cx="8496746" cy="209737"/>
          </a:xfrm>
          <a:prstGeom prst="rect">
            <a:avLst/>
          </a:prstGeom>
        </p:spPr>
        <p:txBody>
          <a:bodyPr wrap="square" lIns="0" tIns="0" rIns="0" bIns="0" rtlCol="0" anchor="t">
            <a:spAutoFit/>
          </a:bodyPr>
          <a:lstStyle>
            <a:defPPr>
              <a:defRPr lang="en-US"/>
            </a:defPPr>
            <a:lvl2pPr marL="141387" lvl="1" indent="-70693">
              <a:lnSpc>
                <a:spcPts val="1562"/>
              </a:lnSpc>
              <a:buFont typeface="Arial"/>
              <a:buChar char="•"/>
              <a:defRPr sz="1874">
                <a:solidFill>
                  <a:srgbClr val="E0D6DE"/>
                </a:solidFill>
                <a:latin typeface="Andale Mono" panose="020B0509000000000004" pitchFamily="49" charset="0"/>
                <a:ea typeface="Inter"/>
                <a:cs typeface="Al Bayan Plain" pitchFamily="2" charset="-78"/>
              </a:defRPr>
            </a:lvl2pPr>
          </a:lstStyle>
          <a:p>
            <a:pPr lvl="1"/>
            <a:r>
              <a:rPr lang="en-US" dirty="0">
                <a:sym typeface="Inter"/>
              </a:rPr>
              <a:t>The target S3 bucket name.</a:t>
            </a:r>
          </a:p>
        </p:txBody>
      </p:sp>
      <p:sp>
        <p:nvSpPr>
          <p:cNvPr id="5" name="TextBox 22">
            <a:extLst>
              <a:ext uri="{FF2B5EF4-FFF2-40B4-BE49-F238E27FC236}">
                <a16:creationId xmlns:a16="http://schemas.microsoft.com/office/drawing/2014/main" id="{E4858CE9-EE70-37D0-2CDB-6145DC6E047B}"/>
              </a:ext>
            </a:extLst>
          </p:cNvPr>
          <p:cNvSpPr txBox="1"/>
          <p:nvPr/>
        </p:nvSpPr>
        <p:spPr>
          <a:xfrm>
            <a:off x="381000" y="3664470"/>
            <a:ext cx="8496746" cy="209737"/>
          </a:xfrm>
          <a:prstGeom prst="rect">
            <a:avLst/>
          </a:prstGeom>
        </p:spPr>
        <p:txBody>
          <a:bodyPr wrap="square" lIns="0" tIns="0" rIns="0" bIns="0" rtlCol="0" anchor="t">
            <a:spAutoFit/>
          </a:bodyPr>
          <a:lstStyle>
            <a:defPPr>
              <a:defRPr lang="en-US"/>
            </a:defPPr>
            <a:lvl2pPr marL="141387" lvl="1" indent="-70693">
              <a:lnSpc>
                <a:spcPts val="1562"/>
              </a:lnSpc>
              <a:buFont typeface="Arial"/>
              <a:buChar char="•"/>
              <a:defRPr sz="1874">
                <a:solidFill>
                  <a:srgbClr val="E0D6DE"/>
                </a:solidFill>
                <a:latin typeface="Andale Mono" panose="020B0509000000000004" pitchFamily="49" charset="0"/>
                <a:ea typeface="Inter"/>
                <a:cs typeface="Al Bayan Plain" pitchFamily="2" charset="-78"/>
              </a:defRPr>
            </a:lvl2pPr>
          </a:lstStyle>
          <a:p>
            <a:pPr lvl="1"/>
            <a:r>
              <a:rPr lang="en-US" dirty="0">
                <a:sym typeface="Inter"/>
              </a:rPr>
              <a:t>Region information (if applicable).</a:t>
            </a:r>
          </a:p>
        </p:txBody>
      </p:sp>
      <p:sp>
        <p:nvSpPr>
          <p:cNvPr id="6" name="TextBox 23">
            <a:extLst>
              <a:ext uri="{FF2B5EF4-FFF2-40B4-BE49-F238E27FC236}">
                <a16:creationId xmlns:a16="http://schemas.microsoft.com/office/drawing/2014/main" id="{33701160-9440-CD31-9666-EA6221482665}"/>
              </a:ext>
            </a:extLst>
          </p:cNvPr>
          <p:cNvSpPr txBox="1"/>
          <p:nvPr/>
        </p:nvSpPr>
        <p:spPr>
          <a:xfrm>
            <a:off x="381000" y="4231586"/>
            <a:ext cx="15011400" cy="209737"/>
          </a:xfrm>
          <a:prstGeom prst="rect">
            <a:avLst/>
          </a:prstGeom>
        </p:spPr>
        <p:txBody>
          <a:bodyPr wrap="square" lIns="0" tIns="0" rIns="0" bIns="0" rtlCol="0" anchor="t">
            <a:spAutoFit/>
          </a:bodyPr>
          <a:lstStyle>
            <a:defPPr>
              <a:defRPr lang="en-US"/>
            </a:defPPr>
            <a:lvl2pPr marL="141387" lvl="1" indent="-70693">
              <a:lnSpc>
                <a:spcPts val="1562"/>
              </a:lnSpc>
              <a:buFont typeface="Arial"/>
              <a:buChar char="•"/>
              <a:defRPr sz="1874">
                <a:solidFill>
                  <a:srgbClr val="E0D6DE"/>
                </a:solidFill>
                <a:latin typeface="Andale Mono" panose="020B0509000000000004" pitchFamily="49" charset="0"/>
                <a:ea typeface="Inter"/>
                <a:cs typeface="Al Bayan Plain" pitchFamily="2" charset="-78"/>
              </a:defRPr>
            </a:lvl2pPr>
          </a:lstStyle>
          <a:p>
            <a:pPr lvl="1"/>
            <a:r>
              <a:rPr lang="en-US" dirty="0">
                <a:sym typeface="Inter"/>
              </a:rPr>
              <a:t>TLS certificates for secure communication, especially important for on-premises object storage.</a:t>
            </a:r>
          </a:p>
        </p:txBody>
      </p:sp>
      <p:sp>
        <p:nvSpPr>
          <p:cNvPr id="7" name="TextBox 24">
            <a:extLst>
              <a:ext uri="{FF2B5EF4-FFF2-40B4-BE49-F238E27FC236}">
                <a16:creationId xmlns:a16="http://schemas.microsoft.com/office/drawing/2014/main" id="{64A3CC82-3B3E-E5EF-00DD-DA809EAC5ABD}"/>
              </a:ext>
            </a:extLst>
          </p:cNvPr>
          <p:cNvSpPr txBox="1"/>
          <p:nvPr/>
        </p:nvSpPr>
        <p:spPr>
          <a:xfrm>
            <a:off x="641517" y="5231093"/>
            <a:ext cx="6438156" cy="245965"/>
          </a:xfrm>
          <a:prstGeom prst="rect">
            <a:avLst/>
          </a:prstGeom>
        </p:spPr>
        <p:txBody>
          <a:bodyPr wrap="square" lIns="0" tIns="0" rIns="0" bIns="0" rtlCol="0" anchor="t">
            <a:spAutoFit/>
          </a:bodyPr>
          <a:lstStyle>
            <a:defPPr>
              <a:defRPr lang="en-US"/>
            </a:defPPr>
            <a:lvl1pPr>
              <a:lnSpc>
                <a:spcPts val="1562"/>
              </a:lnSpc>
              <a:defRPr sz="2500">
                <a:solidFill>
                  <a:srgbClr val="FF8AAF"/>
                </a:solidFill>
                <a:latin typeface="Petrona Medium"/>
              </a:defRPr>
            </a:lvl1pPr>
          </a:lstStyle>
          <a:p>
            <a:r>
              <a:rPr lang="en-US" dirty="0">
                <a:sym typeface="Petrona"/>
              </a:rPr>
              <a:t>Advanced Features: Data Mover</a:t>
            </a:r>
          </a:p>
        </p:txBody>
      </p:sp>
      <p:sp>
        <p:nvSpPr>
          <p:cNvPr id="8" name="TextBox 25">
            <a:extLst>
              <a:ext uri="{FF2B5EF4-FFF2-40B4-BE49-F238E27FC236}">
                <a16:creationId xmlns:a16="http://schemas.microsoft.com/office/drawing/2014/main" id="{989942D5-D505-DBF1-AFDE-179B6ADB051F}"/>
              </a:ext>
            </a:extLst>
          </p:cNvPr>
          <p:cNvSpPr txBox="1"/>
          <p:nvPr/>
        </p:nvSpPr>
        <p:spPr>
          <a:xfrm>
            <a:off x="533400" y="5853558"/>
            <a:ext cx="17754599" cy="1730474"/>
          </a:xfrm>
          <a:prstGeom prst="rect">
            <a:avLst/>
          </a:prstGeom>
        </p:spPr>
        <p:txBody>
          <a:bodyPr wrap="square" lIns="0" tIns="0" rIns="0" bIns="0" rtlCol="0" anchor="t">
            <a:spAutoFit/>
          </a:bodyPr>
          <a:lstStyle/>
          <a:p>
            <a:pPr algn="l"/>
            <a:r>
              <a:rPr lang="en-US" sz="1874" dirty="0">
                <a:solidFill>
                  <a:srgbClr val="E0D6DE"/>
                </a:solidFill>
                <a:latin typeface="Andale Mono" panose="020B0509000000000004" pitchFamily="49" charset="0"/>
                <a:ea typeface="Inter"/>
                <a:cs typeface="Al Bayan Plain" pitchFamily="2" charset="-78"/>
                <a:sym typeface="Inter"/>
              </a:rPr>
              <a:t>OADP supports advanced features like the </a:t>
            </a:r>
            <a:r>
              <a:rPr lang="en-US" sz="1874" b="1" dirty="0">
                <a:solidFill>
                  <a:schemeClr val="accent6"/>
                </a:solidFill>
                <a:latin typeface="Andale Mono" panose="020B0509000000000004" pitchFamily="49" charset="0"/>
                <a:ea typeface="Inter"/>
                <a:cs typeface="Al Bayan Plain" pitchFamily="2" charset="-78"/>
                <a:sym typeface="Inter"/>
              </a:rPr>
              <a:t>Data Mover</a:t>
            </a:r>
            <a:r>
              <a:rPr lang="en-US" sz="1874" dirty="0">
                <a:solidFill>
                  <a:srgbClr val="E0D6DE"/>
                </a:solidFill>
                <a:latin typeface="Andale Mono" panose="020B0509000000000004" pitchFamily="49" charset="0"/>
                <a:ea typeface="Inter"/>
                <a:cs typeface="Al Bayan Plain" pitchFamily="2" charset="-78"/>
                <a:sym typeface="Inter"/>
              </a:rPr>
              <a:t>. </a:t>
            </a:r>
          </a:p>
          <a:p>
            <a:pPr algn="l"/>
            <a:endParaRPr lang="en-US" sz="1874" dirty="0">
              <a:solidFill>
                <a:srgbClr val="E0D6DE"/>
              </a:solidFill>
              <a:latin typeface="Andale Mono" panose="020B0509000000000004" pitchFamily="49" charset="0"/>
              <a:ea typeface="Inter"/>
              <a:cs typeface="Al Bayan Plain" pitchFamily="2" charset="-78"/>
              <a:sym typeface="Inter"/>
            </a:endParaRPr>
          </a:p>
          <a:p>
            <a:pPr algn="l"/>
            <a:r>
              <a:rPr lang="en-US" sz="1874" dirty="0">
                <a:solidFill>
                  <a:srgbClr val="E0D6DE"/>
                </a:solidFill>
                <a:latin typeface="Andale Mono" panose="020B0509000000000004" pitchFamily="49" charset="0"/>
                <a:ea typeface="Inter"/>
                <a:cs typeface="Al Bayan Plain" pitchFamily="2" charset="-78"/>
                <a:sym typeface="Inter"/>
              </a:rPr>
              <a:t>This capability allows for the </a:t>
            </a:r>
            <a:r>
              <a:rPr lang="en-US" sz="1874" b="1" dirty="0">
                <a:solidFill>
                  <a:schemeClr val="accent6"/>
                </a:solidFill>
                <a:latin typeface="Andale Mono" panose="020B0509000000000004" pitchFamily="49" charset="0"/>
                <a:ea typeface="Inter"/>
                <a:cs typeface="Al Bayan Plain" pitchFamily="2" charset="-78"/>
                <a:sym typeface="Inter"/>
              </a:rPr>
              <a:t>efficient transfer of CSI snapshots directly to object storage</a:t>
            </a:r>
            <a:r>
              <a:rPr lang="en-US" sz="1874" dirty="0">
                <a:solidFill>
                  <a:srgbClr val="E0D6DE"/>
                </a:solidFill>
                <a:latin typeface="Andale Mono" panose="020B0509000000000004" pitchFamily="49" charset="0"/>
                <a:ea typeface="Inter"/>
                <a:cs typeface="Al Bayan Plain" pitchFamily="2" charset="-78"/>
                <a:sym typeface="Inter"/>
              </a:rPr>
              <a:t>. </a:t>
            </a:r>
          </a:p>
          <a:p>
            <a:pPr algn="l"/>
            <a:endParaRPr lang="en-US" sz="1874" dirty="0">
              <a:solidFill>
                <a:srgbClr val="E0D6DE"/>
              </a:solidFill>
              <a:latin typeface="Andale Mono" panose="020B0509000000000004" pitchFamily="49" charset="0"/>
              <a:ea typeface="Inter"/>
              <a:cs typeface="Al Bayan Plain" pitchFamily="2" charset="-78"/>
              <a:sym typeface="Inter"/>
            </a:endParaRPr>
          </a:p>
          <a:p>
            <a:pPr algn="l"/>
            <a:r>
              <a:rPr lang="en-US" sz="1874" dirty="0">
                <a:solidFill>
                  <a:srgbClr val="E0D6DE"/>
                </a:solidFill>
                <a:latin typeface="Andale Mono" panose="020B0509000000000004" pitchFamily="49" charset="0"/>
                <a:ea typeface="Inter"/>
                <a:cs typeface="Al Bayan Plain" pitchFamily="2" charset="-78"/>
                <a:sym typeface="Inter"/>
              </a:rPr>
              <a:t>This is particularly beneficial for scenarios where local snapshots might not be durable enough for long-term</a:t>
            </a:r>
          </a:p>
          <a:p>
            <a:pPr algn="l"/>
            <a:r>
              <a:rPr lang="en-US" sz="1874" dirty="0">
                <a:solidFill>
                  <a:srgbClr val="E0D6DE"/>
                </a:solidFill>
                <a:latin typeface="Andale Mono" panose="020B0509000000000004" pitchFamily="49" charset="0"/>
                <a:ea typeface="Inter"/>
                <a:cs typeface="Al Bayan Plain" pitchFamily="2" charset="-78"/>
                <a:sym typeface="Inter"/>
              </a:rPr>
              <a:t>retention or cross-region disaster recovery, providing an extra layer of data protection and portability.</a:t>
            </a:r>
          </a:p>
        </p:txBody>
      </p:sp>
      <p:sp>
        <p:nvSpPr>
          <p:cNvPr id="9" name="TextBox 18">
            <a:extLst>
              <a:ext uri="{FF2B5EF4-FFF2-40B4-BE49-F238E27FC236}">
                <a16:creationId xmlns:a16="http://schemas.microsoft.com/office/drawing/2014/main" id="{8840E3DD-B962-162C-3CB5-80DE64B2459C}"/>
              </a:ext>
            </a:extLst>
          </p:cNvPr>
          <p:cNvSpPr txBox="1"/>
          <p:nvPr/>
        </p:nvSpPr>
        <p:spPr>
          <a:xfrm>
            <a:off x="304800" y="723900"/>
            <a:ext cx="7504956" cy="245965"/>
          </a:xfrm>
          <a:prstGeom prst="rect">
            <a:avLst/>
          </a:prstGeom>
        </p:spPr>
        <p:txBody>
          <a:bodyPr wrap="square" lIns="0" tIns="0" rIns="0" bIns="0" rtlCol="0" anchor="t">
            <a:spAutoFit/>
          </a:bodyPr>
          <a:lstStyle/>
          <a:p>
            <a:pPr algn="l">
              <a:lnSpc>
                <a:spcPts val="1562"/>
              </a:lnSpc>
            </a:pPr>
            <a:r>
              <a:rPr lang="en-US" sz="2500" dirty="0">
                <a:solidFill>
                  <a:srgbClr val="FF8AAF"/>
                </a:solidFill>
                <a:latin typeface="Petrona Medium"/>
                <a:sym typeface="Petrona"/>
              </a:rPr>
              <a:t>Crucial Backup Storage Configuration</a:t>
            </a:r>
          </a:p>
        </p:txBody>
      </p:sp>
    </p:spTree>
    <p:extLst>
      <p:ext uri="{BB962C8B-B14F-4D97-AF65-F5344CB8AC3E}">
        <p14:creationId xmlns:p14="http://schemas.microsoft.com/office/powerpoint/2010/main" val="388506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left)">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animEffect transition="in" filter="wipe(left)">
                                      <p:cBhvr>
                                        <p:cTn id="47" dur="500"/>
                                        <p:tgtEl>
                                          <p:spTgt spid="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xEl>
                                              <p:pRg st="2" end="2"/>
                                            </p:txEl>
                                          </p:spTgt>
                                        </p:tgtEl>
                                        <p:attrNameLst>
                                          <p:attrName>style.visibility</p:attrName>
                                        </p:attrNameLst>
                                      </p:cBhvr>
                                      <p:to>
                                        <p:strVal val="visible"/>
                                      </p:to>
                                    </p:set>
                                    <p:animEffect transition="in" filter="wipe(left)">
                                      <p:cBhvr>
                                        <p:cTn id="52" dur="500"/>
                                        <p:tgtEl>
                                          <p:spTgt spid="8">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8">
                                            <p:txEl>
                                              <p:pRg st="4" end="4"/>
                                            </p:txEl>
                                          </p:spTgt>
                                        </p:tgtEl>
                                        <p:attrNameLst>
                                          <p:attrName>style.visibility</p:attrName>
                                        </p:attrNameLst>
                                      </p:cBhvr>
                                      <p:to>
                                        <p:strVal val="visible"/>
                                      </p:to>
                                    </p:set>
                                    <p:animEffect transition="in" filter="wipe(left)">
                                      <p:cBhvr>
                                        <p:cTn id="57" dur="500"/>
                                        <p:tgtEl>
                                          <p:spTgt spid="8">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8">
                                            <p:txEl>
                                              <p:pRg st="5" end="5"/>
                                            </p:txEl>
                                          </p:spTgt>
                                        </p:tgtEl>
                                        <p:attrNameLst>
                                          <p:attrName>style.visibility</p:attrName>
                                        </p:attrNameLst>
                                      </p:cBhvr>
                                      <p:to>
                                        <p:strVal val="visible"/>
                                      </p:to>
                                    </p:set>
                                    <p:animEffect transition="in" filter="wipe(left)">
                                      <p:cBhvr>
                                        <p:cTn id="6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1446</TotalTime>
  <Words>3044</Words>
  <Application>Microsoft Macintosh PowerPoint</Application>
  <PresentationFormat>Custom</PresentationFormat>
  <Paragraphs>326</Paragraphs>
  <Slides>17</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Petrona Black</vt:lpstr>
      <vt:lpstr>Inter</vt:lpstr>
      <vt:lpstr>Andale Mono</vt:lpstr>
      <vt:lpstr>Consolas</vt:lpstr>
      <vt:lpstr>Calibri</vt:lpstr>
      <vt:lpstr>Google Sans</vt:lpstr>
      <vt:lpstr>Petrona</vt:lpstr>
      <vt:lpstr>Inter Bold</vt:lpstr>
      <vt:lpstr>Petrona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Understanding-OADP-in-OpenShift-Core-Components-and-Practical-Examples.pptx</dc:title>
  <cp:lastModifiedBy>Anish Rana</cp:lastModifiedBy>
  <cp:revision>16</cp:revision>
  <dcterms:created xsi:type="dcterms:W3CDTF">2006-08-16T00:00:00Z</dcterms:created>
  <dcterms:modified xsi:type="dcterms:W3CDTF">2025-08-04T07:01:57Z</dcterms:modified>
  <dc:identifier>DAGu698Hp40</dc:identifier>
</cp:coreProperties>
</file>